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1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9.jpg" ContentType="image/jpg"/>
  <Override PartName="/ppt/media/image40.jpg" ContentType="image/jpg"/>
  <Override PartName="/ppt/notesSlides/notesSlide4.xml" ContentType="application/vnd.openxmlformats-officedocument.presentationml.notesSlide+xml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691" r:id="rId2"/>
    <p:sldId id="4692" r:id="rId3"/>
    <p:sldId id="4693" r:id="rId4"/>
    <p:sldId id="4699" r:id="rId5"/>
    <p:sldId id="4700" r:id="rId6"/>
    <p:sldId id="4714" r:id="rId7"/>
    <p:sldId id="4703" r:id="rId8"/>
    <p:sldId id="4706" r:id="rId9"/>
    <p:sldId id="4704" r:id="rId10"/>
    <p:sldId id="4711" r:id="rId11"/>
    <p:sldId id="4694" r:id="rId12"/>
    <p:sldId id="4707" r:id="rId13"/>
    <p:sldId id="4708" r:id="rId14"/>
    <p:sldId id="4709" r:id="rId15"/>
    <p:sldId id="4687" r:id="rId16"/>
    <p:sldId id="4712" r:id="rId17"/>
    <p:sldId id="4695" r:id="rId18"/>
    <p:sldId id="4710" r:id="rId19"/>
    <p:sldId id="4696" r:id="rId20"/>
    <p:sldId id="4713" r:id="rId21"/>
    <p:sldId id="4697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9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1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0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What about Wireless MIC is mandatory for all speakers? Do we have enough Hand MIC?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We should let the speakers choose which mic they prefer, as we have enough of both.</a:t>
            </a:r>
            <a:endParaRPr lang="ko-KR" altLang="en-US" dirty="0">
              <a:solidFill>
                <a:srgbClr val="FFC000"/>
              </a:solidFill>
            </a:endParaRPr>
          </a:p>
          <a:p>
            <a:pPr algn="l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63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93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63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DEF76DE-09D8-3ABD-FCBD-ED3DDA34A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lin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D44BE4D-468E-F962-FE4C-9202895BA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8">
            <a:extLst>
              <a:ext uri="{FF2B5EF4-FFF2-40B4-BE49-F238E27FC236}">
                <a16:creationId xmlns:a16="http://schemas.microsoft.com/office/drawing/2014/main" id="{505AC138-E4CB-8313-23BF-E2581B05A6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3764" y="5860650"/>
            <a:ext cx="3301901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14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Title,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Samsung Semiconductor (14)</a:t>
            </a:r>
            <a:endParaRPr kumimoji="1" lang="ko-KR" altLang="en-US" dirty="0"/>
          </a:p>
        </p:txBody>
      </p:sp>
      <p:sp>
        <p:nvSpPr>
          <p:cNvPr id="3" name="텍스트 개체 틀 18">
            <a:extLst>
              <a:ext uri="{FF2B5EF4-FFF2-40B4-BE49-F238E27FC236}">
                <a16:creationId xmlns:a16="http://schemas.microsoft.com/office/drawing/2014/main" id="{619F4B8A-B6D7-5E91-698B-8D7FC4571C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764" y="5441241"/>
            <a:ext cx="3301901" cy="40322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Presenter Name (20)</a:t>
            </a:r>
            <a:endParaRPr kumimoji="1" lang="ko-KR" altLang="en-US" dirty="0"/>
          </a:p>
        </p:txBody>
      </p:sp>
      <p:sp>
        <p:nvSpPr>
          <p:cNvPr id="4" name="텍스트 개체 틀 18">
            <a:extLst>
              <a:ext uri="{FF2B5EF4-FFF2-40B4-BE49-F238E27FC236}">
                <a16:creationId xmlns:a16="http://schemas.microsoft.com/office/drawing/2014/main" id="{9F0FFC40-1E27-8B2A-C1BD-246CE343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764" y="3227387"/>
            <a:ext cx="11166643" cy="403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kumimoji="0" lang="ko-KR" altLang="en-US" sz="2000" b="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SamsungOneKorean 400" panose="020B0503030303020204" pitchFamily="34" charset="-127"/>
                <a:cs typeface="Samsung Sharp Sans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subtitle (20)</a:t>
            </a:r>
            <a:endParaRPr kumimoji="1" lang="ko-KR" altLang="en-US" dirty="0"/>
          </a:p>
        </p:txBody>
      </p:sp>
      <p:sp>
        <p:nvSpPr>
          <p:cNvPr id="5" name="제목 12">
            <a:extLst>
              <a:ext uri="{FF2B5EF4-FFF2-40B4-BE49-F238E27FC236}">
                <a16:creationId xmlns:a16="http://schemas.microsoft.com/office/drawing/2014/main" id="{0227A882-B25B-B98E-FD3C-4EEE84820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4" y="2425467"/>
            <a:ext cx="11166643" cy="7078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kumimoji="0" lang="ko-KR" altLang="en-US" sz="4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SamsungOneKorean 700" panose="020B0503030303020204" pitchFamily="34" charset="-127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/>
              <a:t>Presentation title (40)</a:t>
            </a:r>
            <a:endParaRPr kumimoji="1" lang="ko-KR" altLang="en-US" dirty="0"/>
          </a:p>
        </p:txBody>
      </p:sp>
      <p:pic>
        <p:nvPicPr>
          <p:cNvPr id="6" name="그림 5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DBD346C1-B71E-6D7D-BA9E-2476BCD0F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57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6">
          <p15:clr>
            <a:srgbClr val="FBAE40"/>
          </p15:clr>
        </p15:guide>
        <p15:guide id="3" pos="75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6103" y="623414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32pt</a:t>
            </a:r>
            <a:endParaRPr lang="ko-KR" altLang="en-US" dirty="0"/>
          </a:p>
        </p:txBody>
      </p:sp>
      <p:sp>
        <p:nvSpPr>
          <p:cNvPr id="7" name="텍스트 개체 틀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4" y="1361107"/>
            <a:ext cx="11095034" cy="253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cs typeface="Samsung Sharp Sans Medium" pitchFamily="2" charset="0"/>
              </a:defRPr>
            </a:lvl1pPr>
            <a:lvl2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2pPr>
            <a:lvl3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3pPr>
            <a:lvl4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4pPr>
            <a:lvl5pPr>
              <a:defRPr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defRPr>
            </a:lvl5pPr>
          </a:lstStyle>
          <a:p>
            <a:pPr lvl="0"/>
            <a:r>
              <a:rPr lang="en-US" altLang="ko-KR" dirty="0" err="1"/>
              <a:t>Eng_Sub</a:t>
            </a:r>
            <a:r>
              <a:rPr lang="en-US" altLang="ko-KR" dirty="0"/>
              <a:t> title 14pt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uide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4">
            <a:extLst>
              <a:ext uri="{FF2B5EF4-FFF2-40B4-BE49-F238E27FC236}">
                <a16:creationId xmlns:a16="http://schemas.microsoft.com/office/drawing/2014/main" id="{F3116006-05F2-4705-B73C-095FDC46BB40}"/>
              </a:ext>
            </a:extLst>
          </p:cNvPr>
          <p:cNvSpPr txBox="1">
            <a:spLocks/>
          </p:cNvSpPr>
          <p:nvPr userDrawn="1"/>
        </p:nvSpPr>
        <p:spPr>
          <a:xfrm>
            <a:off x="11708816" y="6533353"/>
            <a:ext cx="405693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ko-KR"/>
            </a:defPPr>
            <a:lvl1pPr marL="0" algn="r" defTabSz="914400" rtl="0" eaLnBrk="1" latinLnBrk="1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A3820A-BCF4-544C-8268-986A81C46E89}" type="slidenum">
              <a:rPr kumimoji="1" lang="ko-KR" altLang="en-US" sz="1000" smtClean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rPr>
              <a:pPr/>
              <a:t>‹#›</a:t>
            </a:fld>
            <a:endParaRPr kumimoji="1" lang="ko-KR" altLang="en-US" sz="1000" dirty="0">
              <a:solidFill>
                <a:schemeClr val="bg1"/>
              </a:solidFill>
              <a:latin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1">
    <p:bg>
      <p:bgPr>
        <a:solidFill>
          <a:srgbClr val="0000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1140636-FD1F-2C2C-DA69-51C07151B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0549" y="244042"/>
            <a:ext cx="1423529" cy="219060"/>
          </a:xfrm>
          <a:prstGeom prst="rect">
            <a:avLst/>
          </a:prstGeom>
        </p:spPr>
      </p:pic>
      <p:pic>
        <p:nvPicPr>
          <p:cNvPr id="8" name="그림 7" descr="그래픽, 스크린샷, 다채로움, 일렉트릭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165D5F-BC0F-9B01-DD65-62A288086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" b="90000" l="46257" r="83901">
                        <a14:foregroundMark x1="52225" y1="3704" x2="57068" y2="15370"/>
                        <a14:foregroundMark x1="57068" y1="15370" x2="64476" y2="14907"/>
                        <a14:foregroundMark x1="47362" y1="3861" x2="46257" y2="3148"/>
                        <a14:foregroundMark x1="64476" y1="14907" x2="49727" y2="5387"/>
                        <a14:foregroundMark x1="53482" y1="3519" x2="54738" y2="14444"/>
                        <a14:foregroundMark x1="54738" y1="14444" x2="60864" y2="22315"/>
                        <a14:foregroundMark x1="60864" y1="22315" x2="65157" y2="8611"/>
                        <a14:foregroundMark x1="65157" y1="8611" x2="60995" y2="25926"/>
                        <a14:foregroundMark x1="60995" y1="25926" x2="55052" y2="25926"/>
                        <a14:foregroundMark x1="55052" y1="25926" x2="50550" y2="7315"/>
                        <a14:foregroundMark x1="50550" y1="7315" x2="50471" y2="6389"/>
                        <a14:backgroundMark x1="49162" y1="2685" x2="50916" y2="44259"/>
                        <a14:backgroundMark x1="47775" y1="2500" x2="48063" y2="13981"/>
                        <a14:backgroundMark x1="48455" y1="2130" x2="48979" y2="9537"/>
                        <a14:backgroundMark x1="73691" y1="10370" x2="63848" y2="52685"/>
                        <a14:backgroundMark x1="63848" y1="52685" x2="70209" y2="75278"/>
                        <a14:backgroundMark x1="70209" y1="75278" x2="79110" y2="61019"/>
                        <a14:backgroundMark x1="79110" y1="61019" x2="79110" y2="41852"/>
                        <a14:backgroundMark x1="79110" y1="41852" x2="75524" y2="29722"/>
                      </a14:backgroundRemoval>
                    </a14:imgEffect>
                  </a14:imgLayer>
                </a14:imgProps>
              </a:ext>
            </a:extLst>
          </a:blip>
          <a:srcRect l="48604" r="31598" b="66454"/>
          <a:stretch/>
        </p:blipFill>
        <p:spPr>
          <a:xfrm flipV="1">
            <a:off x="-73487" y="5420325"/>
            <a:ext cx="3075191" cy="1437676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660025C8-A25A-7D11-1107-A7B2B32E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148" y="6463609"/>
            <a:ext cx="3867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256855" rtl="0" eaLnBrk="1" latinLnBrk="0" hangingPunct="1">
              <a:defRPr kumimoji="1" lang="ko-Kore-KR" altLang="en-US" sz="899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2ADEDE5-8228-1646-9F8F-905AB3573518}" type="slidenum">
              <a:rPr lang="en-US" alt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8225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9">
          <p15:clr>
            <a:srgbClr val="A4A3A4"/>
          </p15:clr>
        </p15:guide>
        <p15:guide id="2" pos="12800">
          <p15:clr>
            <a:srgbClr val="A4A3A4"/>
          </p15:clr>
        </p15:guide>
        <p15:guide id="3" pos="11303">
          <p15:clr>
            <a:srgbClr val="A4A3A4"/>
          </p15:clr>
        </p15:guide>
        <p15:guide id="4" orient="horz" pos="6459">
          <p15:clr>
            <a:srgbClr val="A4A3A4"/>
          </p15:clr>
        </p15:guide>
        <p15:guide id="5" orient="horz" pos="1980">
          <p15:clr>
            <a:srgbClr val="A4A3A4"/>
          </p15:clr>
        </p15:guide>
        <p15:guide id="6" orient="horz" pos="259">
          <p15:clr>
            <a:srgbClr val="A4A3A4"/>
          </p15:clr>
        </p15:guide>
        <p15:guide id="7" pos="1483">
          <p15:clr>
            <a:srgbClr val="A4A3A4"/>
          </p15:clr>
        </p15:guide>
        <p15:guide id="8" pos="21055">
          <p15:clr>
            <a:srgbClr val="A4A3A4"/>
          </p15:clr>
        </p15:guide>
        <p15:guide id="9" pos="2482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0174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4" r:id="rId3"/>
    <p:sldLayoutId id="2147483670" r:id="rId4"/>
    <p:sldLayoutId id="2147483673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png"/><Relationship Id="rId18" Type="http://schemas.microsoft.com/office/2007/relationships/hdphoto" Target="../media/hdphoto6.wdp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5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27.jpe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1207.kim@samsung.co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Speaker Guide – Tech Session 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r>
              <a:rPr lang="ko-KR" altLang="en-US" sz="4800" dirty="0" smtClean="0">
                <a:solidFill>
                  <a:schemeClr val="bg1"/>
                </a:solidFill>
              </a:rPr>
              <a:t> 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6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861" y="1512887"/>
            <a:ext cx="6545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-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단색 조합의 비즈니스 캐주얼 복장을 착용해 주세요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r>
              <a:rPr lang="ko-KR" altLang="en-US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아래 이미지는 참고용 예시입니다</a:t>
            </a:r>
            <a:r>
              <a: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0FFC68D-A73E-51FB-42A1-21587DAF27D1}"/>
              </a:ext>
            </a:extLst>
          </p:cNvPr>
          <p:cNvGrpSpPr/>
          <p:nvPr/>
        </p:nvGrpSpPr>
        <p:grpSpPr>
          <a:xfrm>
            <a:off x="550861" y="2307625"/>
            <a:ext cx="5562537" cy="3023996"/>
            <a:chOff x="550861" y="2307625"/>
            <a:chExt cx="5562537" cy="302399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B143D6EB-97F9-FA92-B913-3987EAE86B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8" t="5552" r="12340" b="5552"/>
            <a:stretch/>
          </p:blipFill>
          <p:spPr bwMode="auto">
            <a:xfrm>
              <a:off x="2764366" y="2307626"/>
              <a:ext cx="167155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498A90C1-93DC-7569-2F5E-FDD15F205B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8" r="10246"/>
            <a:stretch/>
          </p:blipFill>
          <p:spPr bwMode="auto">
            <a:xfrm>
              <a:off x="4435921" y="2307625"/>
              <a:ext cx="1677477" cy="302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147C433-6FE7-B30B-5F15-B159AD561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r="6182" b="5177"/>
            <a:stretch/>
          </p:blipFill>
          <p:spPr bwMode="auto">
            <a:xfrm>
              <a:off x="550861" y="2307626"/>
              <a:ext cx="2209515" cy="302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A0D9D4B7-C570-E0CF-A60C-2D256327FAEE}"/>
              </a:ext>
            </a:extLst>
          </p:cNvPr>
          <p:cNvSpPr txBox="1">
            <a:spLocks/>
          </p:cNvSpPr>
          <p:nvPr/>
        </p:nvSpPr>
        <p:spPr>
          <a:xfrm>
            <a:off x="6481808" y="4785737"/>
            <a:ext cx="1551219" cy="79444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Shirt</a:t>
            </a: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회색 혹은 흰색 계열의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폴로 셔츠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, 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채도가 낮은 와이셔츠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B6D4181A-DE8F-42FA-6CE2-9C6F78ECBC10}"/>
              </a:ext>
            </a:extLst>
          </p:cNvPr>
          <p:cNvSpPr txBox="1">
            <a:spLocks/>
          </p:cNvSpPr>
          <p:nvPr/>
        </p:nvSpPr>
        <p:spPr>
          <a:xfrm>
            <a:off x="8286489" y="4798478"/>
            <a:ext cx="1533998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Suit Color 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맑은 고딕" panose="020B0306030303020204" pitchFamily="34" charset="-127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베이지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네이비</a:t>
            </a: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옅은 회색 </a:t>
            </a:r>
            <a:endParaRPr lang="en-US" altLang="ko-KR" sz="800" kern="0" dirty="0" smtClean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/</a:t>
            </a: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흰색 계열 정장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sp>
        <p:nvSpPr>
          <p:cNvPr id="10" name="텍스트 개체 틀 4">
            <a:extLst>
              <a:ext uri="{FF2B5EF4-FFF2-40B4-BE49-F238E27FC236}">
                <a16:creationId xmlns:a16="http://schemas.microsoft.com/office/drawing/2014/main" id="{44E56248-3A66-0AE8-8EA5-69FE1AFB2500}"/>
              </a:ext>
            </a:extLst>
          </p:cNvPr>
          <p:cNvSpPr txBox="1">
            <a:spLocks/>
          </p:cNvSpPr>
          <p:nvPr/>
        </p:nvSpPr>
        <p:spPr>
          <a:xfrm>
            <a:off x="9969722" y="4798478"/>
            <a:ext cx="1680122" cy="564861"/>
          </a:xfrm>
          <a:prstGeom prst="rect">
            <a:avLst/>
          </a:prstGeom>
        </p:spPr>
        <p:txBody>
          <a:bodyPr/>
          <a:lstStyle>
            <a:lvl1pPr marL="0">
              <a:lnSpc>
                <a:spcPct val="80000"/>
              </a:lnSpc>
              <a:defRPr kumimoji="1" sz="9750" dirty="0">
                <a:solidFill>
                  <a:schemeClr val="tx1"/>
                </a:solidFill>
                <a:latin typeface="Samsung Sharp Sans Bold" pitchFamily="2" charset="0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en-US" altLang="ko-KR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 Sharp Sans Medium" pitchFamily="2" charset="0"/>
              </a:rPr>
              <a:t>Shoes</a:t>
            </a:r>
            <a:r>
              <a:rPr lang="ko-KR" altLang="en-US" sz="1050" kern="0" dirty="0">
                <a:solidFill>
                  <a:schemeClr val="bg1"/>
                </a:solidFill>
                <a:latin typeface="SamsungOne 800" panose="020B0903030303020204" pitchFamily="34" charset="0"/>
                <a:ea typeface="Samsung Sharp Sans Medium" pitchFamily="2" charset="0"/>
                <a:cs typeface="Samsung Sharp Sans Medium" pitchFamily="2" charset="0"/>
              </a:rPr>
              <a:t> </a:t>
            </a:r>
            <a:endParaRPr lang="en-US" altLang="ko-KR" sz="1050" kern="0" dirty="0">
              <a:solidFill>
                <a:schemeClr val="bg1"/>
              </a:solidFill>
              <a:latin typeface="SamsungOne 800" panose="020B0903030303020204" pitchFamily="34" charset="0"/>
              <a:ea typeface="SamsungOne 800" panose="020B09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endParaRPr lang="en-US" altLang="ko-KR" sz="1050" kern="0" dirty="0">
              <a:solidFill>
                <a:schemeClr val="bg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Samsung Sharp Sans Medium" pitchFamily="2" charset="0"/>
            </a:endParaRPr>
          </a:p>
          <a:p>
            <a:pPr lvl="0" algn="ctr" defTabSz="914400">
              <a:lnSpc>
                <a:spcPct val="100000"/>
              </a:lnSpc>
              <a:defRPr/>
            </a:pPr>
            <a:r>
              <a:rPr lang="ko-KR" altLang="en-US" sz="800" kern="0" dirty="0" smtClean="0">
                <a:solidFill>
                  <a:schemeClr val="bg1"/>
                </a:solidFill>
                <a:latin typeface="+mn-ea"/>
                <a:cs typeface="Samsung Sharp Sans Medium" pitchFamily="2" charset="0"/>
              </a:rPr>
              <a:t>갈색 혹은 검정색의 구두</a:t>
            </a:r>
            <a:endParaRPr lang="en-US" altLang="ko-KR" sz="800" kern="0" dirty="0">
              <a:solidFill>
                <a:schemeClr val="bg1"/>
              </a:solidFill>
              <a:latin typeface="+mn-ea"/>
              <a:cs typeface="Samsung Sharp Sans Medium" pitchFamily="2" charset="0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1AF3F59-243D-6AA8-E8C8-673D03084168}"/>
              </a:ext>
            </a:extLst>
          </p:cNvPr>
          <p:cNvCxnSpPr/>
          <p:nvPr/>
        </p:nvCxnSpPr>
        <p:spPr>
          <a:xfrm>
            <a:off x="6638948" y="5039219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2FA758B5-59CB-56C3-E568-BC48BBCEFE7A}"/>
              </a:ext>
            </a:extLst>
          </p:cNvPr>
          <p:cNvCxnSpPr/>
          <p:nvPr/>
        </p:nvCxnSpPr>
        <p:spPr>
          <a:xfrm>
            <a:off x="8423487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2AD222-BD47-1494-8BAC-93E0C2DC184C}"/>
              </a:ext>
            </a:extLst>
          </p:cNvPr>
          <p:cNvCxnSpPr/>
          <p:nvPr/>
        </p:nvCxnSpPr>
        <p:spPr>
          <a:xfrm>
            <a:off x="10179783" y="5065668"/>
            <a:ext cx="126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Mens Dapper Shoes - Etsy">
            <a:extLst>
              <a:ext uri="{FF2B5EF4-FFF2-40B4-BE49-F238E27FC236}">
                <a16:creationId xmlns:a16="http://schemas.microsoft.com/office/drawing/2014/main" id="{97A01F89-8343-61A8-0BF7-8C4F280C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00" r="95800">
                        <a14:foregroundMark x1="11200" y1="54000" x2="4200" y2="64600"/>
                        <a14:foregroundMark x1="4200" y1="64600" x2="12800" y2="74000"/>
                        <a14:foregroundMark x1="89400" y1="36800" x2="92847" y2="43782"/>
                        <a14:foregroundMark x1="95566" y1="56898" x2="91800" y2="66800"/>
                        <a14:foregroundMark x1="90601" y1="44324" x2="90200" y2="36800"/>
                        <a14:foregroundMark x1="91800" y1="66800" x2="90692" y2="46017"/>
                        <a14:foregroundMark x1="94905" y1="57057" x2="95800" y2="64400"/>
                        <a14:backgroundMark x1="93600" y1="43600" x2="96800" y2="5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91" y="2235992"/>
            <a:ext cx="1382653" cy="13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72046E-AC49-75F8-8448-9A9037BC6B9F}"/>
              </a:ext>
            </a:extLst>
          </p:cNvPr>
          <p:cNvGrpSpPr/>
          <p:nvPr/>
        </p:nvGrpSpPr>
        <p:grpSpPr>
          <a:xfrm>
            <a:off x="8170158" y="2088950"/>
            <a:ext cx="2246651" cy="2685933"/>
            <a:chOff x="8170158" y="2088950"/>
            <a:chExt cx="2246651" cy="2685933"/>
          </a:xfrm>
        </p:grpSpPr>
        <p:pic>
          <p:nvPicPr>
            <p:cNvPr id="21" name="Picture 18" descr="Blazers Basics Man | ZARA United States">
              <a:extLst>
                <a:ext uri="{FF2B5EF4-FFF2-40B4-BE49-F238E27FC236}">
                  <a16:creationId xmlns:a16="http://schemas.microsoft.com/office/drawing/2014/main" id="{92CFB334-2955-5495-D96E-5ABFEA7BF9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0" b="21750"/>
            <a:stretch/>
          </p:blipFill>
          <p:spPr bwMode="auto">
            <a:xfrm>
              <a:off x="8234270" y="2088950"/>
              <a:ext cx="1803685" cy="152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merge Cea mai mare Interesant blazer blanco hombre zara binar micro cerşetor">
              <a:extLst>
                <a:ext uri="{FF2B5EF4-FFF2-40B4-BE49-F238E27FC236}">
                  <a16:creationId xmlns:a16="http://schemas.microsoft.com/office/drawing/2014/main" id="{2A615A26-8FB5-32A1-8235-BF56E4FFAD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3686" y1="26364" x2="32423" y2="32273"/>
                          <a14:foregroundMark x1="28669" y1="35682" x2="18430" y2="6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0" b="18980"/>
            <a:stretch/>
          </p:blipFill>
          <p:spPr bwMode="auto">
            <a:xfrm>
              <a:off x="8632108" y="3112536"/>
              <a:ext cx="1784701" cy="1662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6" descr="Men's White Dress Trousers – MCX Uniforms">
              <a:extLst>
                <a:ext uri="{FF2B5EF4-FFF2-40B4-BE49-F238E27FC236}">
                  <a16:creationId xmlns:a16="http://schemas.microsoft.com/office/drawing/2014/main" id="{2E0E0BCC-4B26-B272-4B86-F3A01979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908" y="3844426"/>
              <a:ext cx="923572" cy="92357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uit Pants – Combatant Gentlemen">
              <a:extLst>
                <a:ext uri="{FF2B5EF4-FFF2-40B4-BE49-F238E27FC236}">
                  <a16:creationId xmlns:a16="http://schemas.microsoft.com/office/drawing/2014/main" id="{BE78E31F-02A6-9704-D715-CFFAA6E3D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5188" flipH="1">
              <a:off x="8170158" y="2642977"/>
              <a:ext cx="1105133" cy="1105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1" y="1112710"/>
            <a:ext cx="9880585" cy="865836"/>
            <a:chOff x="3258086" y="4017351"/>
            <a:chExt cx="9283558" cy="865836"/>
          </a:xfrm>
        </p:grpSpPr>
        <p:sp>
          <p:nvSpPr>
            <p:cNvPr id="32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 smtClean="0">
                  <a:solidFill>
                    <a:srgbClr val="FFFFFF"/>
                  </a:solidFill>
                  <a:ea typeface="맑은 고딕"/>
                </a:rPr>
                <a:t>Dress Code</a:t>
              </a:r>
              <a:endParaRPr lang="en-US" altLang="ko-KR" sz="2000" kern="0" dirty="0">
                <a:solidFill>
                  <a:srgbClr val="FFFFFF"/>
                </a:solidFill>
                <a:ea typeface="맑은 고딕"/>
              </a:endParaRPr>
            </a:p>
          </p:txBody>
        </p:sp>
        <p:sp>
          <p:nvSpPr>
            <p:cNvPr id="33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3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16809" y="3372100"/>
            <a:ext cx="1124704" cy="134558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5323" y="3274222"/>
            <a:ext cx="1017911" cy="151151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03E0CDCB-8AD1-EF44-AB39-B2FC6FD99E3F}"/>
              </a:ext>
            </a:extLst>
          </p:cNvPr>
          <p:cNvGrpSpPr/>
          <p:nvPr/>
        </p:nvGrpSpPr>
        <p:grpSpPr>
          <a:xfrm>
            <a:off x="6887548" y="2161004"/>
            <a:ext cx="1207906" cy="1609643"/>
            <a:chOff x="6208553" y="2046144"/>
            <a:chExt cx="2177611" cy="2838714"/>
          </a:xfrm>
        </p:grpSpPr>
        <p:pic>
          <p:nvPicPr>
            <p:cNvPr id="15" name="Picture 12" descr="Gildan Grey Polo Shirt PNG Image | Transparent PNG Free Download on SeekPNG">
              <a:extLst>
                <a:ext uri="{FF2B5EF4-FFF2-40B4-BE49-F238E27FC236}">
                  <a16:creationId xmlns:a16="http://schemas.microsoft.com/office/drawing/2014/main" id="{C786F0B9-6338-EA93-B1D2-A15E249734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204" b="92920" l="10000" r="90000">
                          <a14:foregroundMark x1="44756" y1="11327" x2="54146" y2="9204"/>
                          <a14:foregroundMark x1="54146" y1="9204" x2="55244" y2="11327"/>
                          <a14:foregroundMark x1="36585" y1="89027" x2="51829" y2="93097"/>
                          <a14:foregroundMark x1="51829" y1="93097" x2="59390" y2="92920"/>
                          <a14:foregroundMark x1="59390" y1="92920" x2="46220" y2="86018"/>
                          <a14:foregroundMark x1="46220" y1="86018" x2="38415" y2="86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00" r="25200"/>
            <a:stretch/>
          </p:blipFill>
          <p:spPr bwMode="auto">
            <a:xfrm>
              <a:off x="6208553" y="2046144"/>
              <a:ext cx="1601764" cy="2225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White Polo Shirt Cotton PK Fabric - PakMark Industry">
              <a:extLst>
                <a:ext uri="{FF2B5EF4-FFF2-40B4-BE49-F238E27FC236}">
                  <a16:creationId xmlns:a16="http://schemas.microsoft.com/office/drawing/2014/main" id="{195BE4FD-6438-9983-8822-231FDB416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788" b="91270" l="9966" r="89691">
                          <a14:foregroundMark x1="43986" y1="89153" x2="60137" y2="89153"/>
                          <a14:foregroundMark x1="52921" y1="91270" x2="70790" y2="873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974" y="2581651"/>
              <a:ext cx="1772190" cy="2303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832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Tech Session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1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 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chemeClr val="bg1"/>
                </a:solidFill>
                <a:ea typeface="맑은 고딕"/>
              </a:rPr>
              <a:t>Floor Plan 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525860" y="1527765"/>
            <a:ext cx="1199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B2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구역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지하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</a:rPr>
              <a:t>2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29F4F58E-969A-4D9B-A2F5-92389CA3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6684"/>
              </p:ext>
            </p:extLst>
          </p:nvPr>
        </p:nvGraphicFramePr>
        <p:xfrm>
          <a:off x="318720" y="1920017"/>
          <a:ext cx="4614806" cy="3829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17">
                  <a:extLst>
                    <a:ext uri="{9D8B030D-6E8A-4147-A177-3AD203B41FA5}">
                      <a16:colId xmlns:a16="http://schemas.microsoft.com/office/drawing/2014/main" val="2308852813"/>
                    </a:ext>
                  </a:extLst>
                </a:gridCol>
                <a:gridCol w="3280989">
                  <a:extLst>
                    <a:ext uri="{9D8B030D-6E8A-4147-A177-3AD203B41FA5}">
                      <a16:colId xmlns:a16="http://schemas.microsoft.com/office/drawing/2014/main" val="3668250498"/>
                    </a:ext>
                  </a:extLst>
                </a:gridCol>
              </a:tblGrid>
              <a:tr h="458702"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  Time (PDT)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 latinLnBrk="1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Agenda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25347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08:30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309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  <a:ea typeface="맑은 고딕" panose="020B0503020000020004" pitchFamily="50" charset="-127"/>
                          <a:cs typeface="Samsung Sharp Sans Regular" pitchFamily="2" charset="0"/>
                        </a:rPr>
                        <a:t>Registration</a:t>
                      </a: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857148"/>
                  </a:ext>
                </a:extLst>
              </a:tr>
              <a:tr h="4587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09:30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09:35 </a:t>
                      </a:r>
                      <a:r>
                        <a:rPr lang="en-US" altLang="ko-KR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Welcoming </a:t>
                      </a:r>
                      <a:r>
                        <a:rPr lang="en-US" altLang="ko-KR" sz="1000" b="0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Remarks</a:t>
                      </a:r>
                      <a:endParaRPr lang="en-US" altLang="ko-K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47178" marB="4717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34795"/>
                  </a:ext>
                </a:extLst>
              </a:tr>
              <a:tr h="538673">
                <a:tc>
                  <a:txBody>
                    <a:bodyPr/>
                    <a:lstStyle>
                      <a:lvl1pPr marL="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154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309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462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617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5771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2926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080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235" algn="l" defTabSz="914309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09:35 - 09:50 AM</a:t>
                      </a:r>
                      <a:endParaRPr lang="en-US" altLang="ko-KR" sz="10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89564"/>
                  </a:ext>
                </a:extLst>
              </a:tr>
              <a:tr h="5386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+mn-cs"/>
                        </a:rPr>
                        <a:t>09:50 - 10:05 AM</a:t>
                      </a:r>
                    </a:p>
                  </a:txBody>
                  <a:tcPr marL="58575" marR="58575" marT="8536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+mn-lt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870906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10:05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11:10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662820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628573"/>
                  </a:ext>
                </a:extLst>
              </a:tr>
              <a:tr h="45870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12:45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975999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C19BA01A-9DB3-4364-8A60-494EC6CB3C22}"/>
              </a:ext>
            </a:extLst>
          </p:cNvPr>
          <p:cNvSpPr/>
          <p:nvPr/>
        </p:nvSpPr>
        <p:spPr>
          <a:xfrm>
            <a:off x="318720" y="4315169"/>
            <a:ext cx="4614806" cy="1424772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5181600" y="1120903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5029200" y="1447800"/>
            <a:ext cx="6858000" cy="4768584"/>
            <a:chOff x="5029200" y="1447800"/>
            <a:chExt cx="6858000" cy="4768584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38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42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47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57" name="자유형 56"/>
          <p:cNvSpPr/>
          <p:nvPr/>
        </p:nvSpPr>
        <p:spPr bwMode="auto">
          <a:xfrm flipH="1" flipV="1">
            <a:off x="4667177" y="4205287"/>
            <a:ext cx="5353122" cy="412633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47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Prompter Guide 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AE118D2D-9F22-0D5B-DBD9-0973BFE4EFFD}"/>
              </a:ext>
            </a:extLst>
          </p:cNvPr>
          <p:cNvSpPr txBox="1">
            <a:spLocks/>
          </p:cNvSpPr>
          <p:nvPr/>
        </p:nvSpPr>
        <p:spPr>
          <a:xfrm>
            <a:off x="641202" y="1512820"/>
            <a:ext cx="11234720" cy="13161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홀에는 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2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개의 모니터가 설치되어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(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프레젠테이션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슬라이드용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1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1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개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) </a:t>
            </a: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스크립트용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프롬프터는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 위에서 아래 방향으로 스크롤 되며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발화 속도에 맞춰 속도 조정이 가능합니다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‘Teleprompter’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프로그램을 이용하여 스크립트가 표시됩니다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  <a:p>
            <a:pPr marL="171450" indent="-171450">
              <a:lnSpc>
                <a:spcPct val="150000"/>
              </a:lnSpc>
              <a:spcBef>
                <a:spcPts val="200"/>
              </a:spcBef>
              <a:buFontTx/>
              <a:buChar char="-"/>
              <a:defRPr/>
            </a:pP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리허설을 통하여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스크롤 속도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글자 크기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타이머 표시 여부 등을 조정할 수 있습니다</a:t>
            </a:r>
            <a:r>
              <a:rPr lang="en-US" altLang="ko-KR" sz="11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endParaRPr lang="en-US" altLang="ko-KR" sz="11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1202" y="2705534"/>
            <a:ext cx="5934638" cy="260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389" latinLnBrk="0"/>
            <a:r>
              <a:rPr lang="en-US" altLang="ko-KR" sz="1092" dirty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스크립트용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092" dirty="0" err="1" smtClean="0">
                <a:solidFill>
                  <a:schemeClr val="bg1"/>
                </a:solidFill>
                <a:latin typeface="+mn-ea"/>
              </a:rPr>
              <a:t>프롬프터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 사용을 희망하실 경우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리허설 최소 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ko-KR" altLang="en-US" sz="1092" dirty="0" smtClean="0">
                <a:solidFill>
                  <a:schemeClr val="bg1"/>
                </a:solidFill>
                <a:latin typeface="+mn-ea"/>
              </a:rPr>
              <a:t>주일 전에 스크립트를 보내주시길 부탁드립니다</a:t>
            </a:r>
            <a:r>
              <a:rPr lang="en-US" altLang="ko-KR" sz="1092" dirty="0" smtClean="0">
                <a:solidFill>
                  <a:schemeClr val="bg1"/>
                </a:solidFill>
                <a:latin typeface="+mn-ea"/>
              </a:rPr>
              <a:t>. </a:t>
            </a:r>
            <a:endParaRPr lang="ko-KR" altLang="en-US" sz="1092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18082D-8F2C-4E1E-92D4-E38BDA92F1AB}"/>
              </a:ext>
            </a:extLst>
          </p:cNvPr>
          <p:cNvSpPr txBox="1"/>
          <p:nvPr/>
        </p:nvSpPr>
        <p:spPr>
          <a:xfrm>
            <a:off x="9654941" y="1521189"/>
            <a:ext cx="527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Slides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D282F-14CD-4A02-ADCE-81CE605F8BEE}"/>
              </a:ext>
            </a:extLst>
          </p:cNvPr>
          <p:cNvSpPr txBox="1"/>
          <p:nvPr/>
        </p:nvSpPr>
        <p:spPr>
          <a:xfrm>
            <a:off x="10162057" y="1525953"/>
            <a:ext cx="1034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highlight>
                  <a:srgbClr val="FFFF00"/>
                </a:highlight>
              </a:rPr>
              <a:t>Teleprompter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44AA252-748C-921D-416D-F7492513EE7E}"/>
              </a:ext>
            </a:extLst>
          </p:cNvPr>
          <p:cNvGrpSpPr/>
          <p:nvPr/>
        </p:nvGrpSpPr>
        <p:grpSpPr>
          <a:xfrm>
            <a:off x="6887463" y="765920"/>
            <a:ext cx="4988459" cy="5372414"/>
            <a:chOff x="5884750" y="1226376"/>
            <a:chExt cx="4988459" cy="5372414"/>
          </a:xfrm>
        </p:grpSpPr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D7F6766B-94D1-FF92-EA84-93EB8E27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941" t="5213" r="3091"/>
            <a:stretch/>
          </p:blipFill>
          <p:spPr>
            <a:xfrm>
              <a:off x="5884750" y="1226376"/>
              <a:ext cx="4988459" cy="5372414"/>
            </a:xfrm>
            <a:prstGeom prst="rect">
              <a:avLst/>
            </a:prstGeom>
          </p:spPr>
        </p:pic>
        <p:sp>
          <p:nvSpPr>
            <p:cNvPr id="74" name="자유형: 도형 21">
              <a:extLst>
                <a:ext uri="{FF2B5EF4-FFF2-40B4-BE49-F238E27FC236}">
                  <a16:creationId xmlns:a16="http://schemas.microsoft.com/office/drawing/2014/main" id="{E588624B-5A5A-CFD1-07BE-13626E42C4B8}"/>
                </a:ext>
              </a:extLst>
            </p:cNvPr>
            <p:cNvSpPr/>
            <p:nvPr/>
          </p:nvSpPr>
          <p:spPr>
            <a:xfrm>
              <a:off x="6626186" y="4878415"/>
              <a:ext cx="3743325" cy="1076325"/>
            </a:xfrm>
            <a:custGeom>
              <a:avLst/>
              <a:gdLst>
                <a:gd name="connsiteX0" fmla="*/ 1219200 w 3743325"/>
                <a:gd name="connsiteY0" fmla="*/ 0 h 1076325"/>
                <a:gd name="connsiteX1" fmla="*/ 0 w 3743325"/>
                <a:gd name="connsiteY1" fmla="*/ 809625 h 1076325"/>
                <a:gd name="connsiteX2" fmla="*/ 171450 w 3743325"/>
                <a:gd name="connsiteY2" fmla="*/ 1076325 h 1076325"/>
                <a:gd name="connsiteX3" fmla="*/ 742950 w 3743325"/>
                <a:gd name="connsiteY3" fmla="*/ 695325 h 1076325"/>
                <a:gd name="connsiteX4" fmla="*/ 2209800 w 3743325"/>
                <a:gd name="connsiteY4" fmla="*/ 685800 h 1076325"/>
                <a:gd name="connsiteX5" fmla="*/ 2419350 w 3743325"/>
                <a:gd name="connsiteY5" fmla="*/ 485775 h 1076325"/>
                <a:gd name="connsiteX6" fmla="*/ 3705225 w 3743325"/>
                <a:gd name="connsiteY6" fmla="*/ 466725 h 1076325"/>
                <a:gd name="connsiteX7" fmla="*/ 3743325 w 3743325"/>
                <a:gd name="connsiteY7" fmla="*/ 466725 h 1076325"/>
                <a:gd name="connsiteX8" fmla="*/ 3733800 w 3743325"/>
                <a:gd name="connsiteY8" fmla="*/ 352425 h 1076325"/>
                <a:gd name="connsiteX9" fmla="*/ 1381125 w 3743325"/>
                <a:gd name="connsiteY9" fmla="*/ 304800 h 1076325"/>
                <a:gd name="connsiteX10" fmla="*/ 1219200 w 3743325"/>
                <a:gd name="connsiteY10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3325" h="1076325">
                  <a:moveTo>
                    <a:pt x="1219200" y="0"/>
                  </a:moveTo>
                  <a:lnTo>
                    <a:pt x="0" y="809625"/>
                  </a:lnTo>
                  <a:lnTo>
                    <a:pt x="171450" y="1076325"/>
                  </a:lnTo>
                  <a:lnTo>
                    <a:pt x="742950" y="695325"/>
                  </a:lnTo>
                  <a:lnTo>
                    <a:pt x="2209800" y="685800"/>
                  </a:lnTo>
                  <a:lnTo>
                    <a:pt x="2419350" y="485775"/>
                  </a:lnTo>
                  <a:lnTo>
                    <a:pt x="3705225" y="466725"/>
                  </a:lnTo>
                  <a:lnTo>
                    <a:pt x="3743325" y="466725"/>
                  </a:lnTo>
                  <a:lnTo>
                    <a:pt x="3733800" y="352425"/>
                  </a:lnTo>
                  <a:lnTo>
                    <a:pt x="1381125" y="3048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D5F47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5" name="자유형: 도형 22">
              <a:extLst>
                <a:ext uri="{FF2B5EF4-FFF2-40B4-BE49-F238E27FC236}">
                  <a16:creationId xmlns:a16="http://schemas.microsoft.com/office/drawing/2014/main" id="{FDDE3D8C-CBBD-2CCF-C0D9-E658CD2392BB}"/>
                </a:ext>
              </a:extLst>
            </p:cNvPr>
            <p:cNvSpPr/>
            <p:nvPr/>
          </p:nvSpPr>
          <p:spPr>
            <a:xfrm>
              <a:off x="8399295" y="4264123"/>
              <a:ext cx="2314575" cy="866775"/>
            </a:xfrm>
            <a:custGeom>
              <a:avLst/>
              <a:gdLst>
                <a:gd name="connsiteX0" fmla="*/ 9525 w 2314575"/>
                <a:gd name="connsiteY0" fmla="*/ 66675 h 838200"/>
                <a:gd name="connsiteX1" fmla="*/ 0 w 2314575"/>
                <a:gd name="connsiteY1" fmla="*/ 828675 h 838200"/>
                <a:gd name="connsiteX2" fmla="*/ 1905000 w 2314575"/>
                <a:gd name="connsiteY2" fmla="*/ 838200 h 838200"/>
                <a:gd name="connsiteX3" fmla="*/ 1952625 w 2314575"/>
                <a:gd name="connsiteY3" fmla="*/ 819150 h 838200"/>
                <a:gd name="connsiteX4" fmla="*/ 1962150 w 2314575"/>
                <a:gd name="connsiteY4" fmla="*/ 514350 h 838200"/>
                <a:gd name="connsiteX5" fmla="*/ 2314575 w 2314575"/>
                <a:gd name="connsiteY5" fmla="*/ 504825 h 838200"/>
                <a:gd name="connsiteX6" fmla="*/ 2295525 w 2314575"/>
                <a:gd name="connsiteY6" fmla="*/ 0 h 838200"/>
                <a:gd name="connsiteX7" fmla="*/ 9525 w 2314575"/>
                <a:gd name="connsiteY7" fmla="*/ 66675 h 838200"/>
                <a:gd name="connsiteX0" fmla="*/ 9525 w 2314575"/>
                <a:gd name="connsiteY0" fmla="*/ 66675 h 857250"/>
                <a:gd name="connsiteX1" fmla="*/ 0 w 2314575"/>
                <a:gd name="connsiteY1" fmla="*/ 857250 h 857250"/>
                <a:gd name="connsiteX2" fmla="*/ 1905000 w 2314575"/>
                <a:gd name="connsiteY2" fmla="*/ 838200 h 857250"/>
                <a:gd name="connsiteX3" fmla="*/ 1952625 w 2314575"/>
                <a:gd name="connsiteY3" fmla="*/ 819150 h 857250"/>
                <a:gd name="connsiteX4" fmla="*/ 1962150 w 2314575"/>
                <a:gd name="connsiteY4" fmla="*/ 514350 h 857250"/>
                <a:gd name="connsiteX5" fmla="*/ 2314575 w 2314575"/>
                <a:gd name="connsiteY5" fmla="*/ 504825 h 857250"/>
                <a:gd name="connsiteX6" fmla="*/ 2295525 w 2314575"/>
                <a:gd name="connsiteY6" fmla="*/ 0 h 857250"/>
                <a:gd name="connsiteX7" fmla="*/ 9525 w 2314575"/>
                <a:gd name="connsiteY7" fmla="*/ 66675 h 857250"/>
                <a:gd name="connsiteX0" fmla="*/ 9525 w 2314575"/>
                <a:gd name="connsiteY0" fmla="*/ 66675 h 866775"/>
                <a:gd name="connsiteX1" fmla="*/ 0 w 2314575"/>
                <a:gd name="connsiteY1" fmla="*/ 857250 h 866775"/>
                <a:gd name="connsiteX2" fmla="*/ 1962150 w 2314575"/>
                <a:gd name="connsiteY2" fmla="*/ 866775 h 866775"/>
                <a:gd name="connsiteX3" fmla="*/ 1952625 w 2314575"/>
                <a:gd name="connsiteY3" fmla="*/ 819150 h 866775"/>
                <a:gd name="connsiteX4" fmla="*/ 1962150 w 2314575"/>
                <a:gd name="connsiteY4" fmla="*/ 514350 h 866775"/>
                <a:gd name="connsiteX5" fmla="*/ 2314575 w 2314575"/>
                <a:gd name="connsiteY5" fmla="*/ 504825 h 866775"/>
                <a:gd name="connsiteX6" fmla="*/ 2295525 w 2314575"/>
                <a:gd name="connsiteY6" fmla="*/ 0 h 866775"/>
                <a:gd name="connsiteX7" fmla="*/ 9525 w 2314575"/>
                <a:gd name="connsiteY7" fmla="*/ 666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4575" h="866775">
                  <a:moveTo>
                    <a:pt x="9525" y="66675"/>
                  </a:moveTo>
                  <a:lnTo>
                    <a:pt x="0" y="857250"/>
                  </a:lnTo>
                  <a:lnTo>
                    <a:pt x="1962150" y="866775"/>
                  </a:lnTo>
                  <a:lnTo>
                    <a:pt x="1952625" y="819150"/>
                  </a:lnTo>
                  <a:lnTo>
                    <a:pt x="1962150" y="514350"/>
                  </a:lnTo>
                  <a:lnTo>
                    <a:pt x="2314575" y="504825"/>
                  </a:lnTo>
                  <a:lnTo>
                    <a:pt x="2295525" y="0"/>
                  </a:lnTo>
                  <a:lnTo>
                    <a:pt x="9525" y="66675"/>
                  </a:lnTo>
                  <a:close/>
                </a:path>
              </a:pathLst>
            </a:custGeom>
            <a:solidFill>
              <a:srgbClr val="D7EFB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9556175D-5888-8580-EADB-AF949A3CEC95}"/>
                </a:ext>
              </a:extLst>
            </p:cNvPr>
            <p:cNvSpPr/>
            <p:nvPr/>
          </p:nvSpPr>
          <p:spPr>
            <a:xfrm>
              <a:off x="8213793" y="1444965"/>
              <a:ext cx="2249973" cy="457636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6153DE3-81A7-CDE3-4C30-A33CB031D0EA}"/>
                </a:ext>
              </a:extLst>
            </p:cNvPr>
            <p:cNvSpPr txBox="1"/>
            <p:nvPr/>
          </p:nvSpPr>
          <p:spPr>
            <a:xfrm>
              <a:off x="8886245" y="1625415"/>
              <a:ext cx="903908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Stage (LED)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B102489-BF8C-71E0-97B6-A9B291A13995}"/>
                </a:ext>
              </a:extLst>
            </p:cNvPr>
            <p:cNvSpPr txBox="1"/>
            <p:nvPr/>
          </p:nvSpPr>
          <p:spPr>
            <a:xfrm>
              <a:off x="9045717" y="4673337"/>
              <a:ext cx="744435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Partner Booth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(Lobby)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7604EF60-8B40-B51F-8977-E118C2D9EC7C}"/>
                </a:ext>
              </a:extLst>
            </p:cNvPr>
            <p:cNvSpPr/>
            <p:nvPr/>
          </p:nvSpPr>
          <p:spPr>
            <a:xfrm>
              <a:off x="8322683" y="2668329"/>
              <a:ext cx="1983144" cy="1241819"/>
            </a:xfrm>
            <a:prstGeom prst="rect">
              <a:avLst/>
            </a:prstGeom>
            <a:solidFill>
              <a:srgbClr val="EBF8D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6726F8F-F598-4B2B-5D06-78EC03496968}"/>
                </a:ext>
              </a:extLst>
            </p:cNvPr>
            <p:cNvSpPr txBox="1"/>
            <p:nvPr/>
          </p:nvSpPr>
          <p:spPr>
            <a:xfrm>
              <a:off x="8621908" y="3204137"/>
              <a:ext cx="144477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000" b="0" i="0" u="none" strike="noStrike" kern="1200" cap="none" spc="-4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좌석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7364D9D-CF01-ABFF-FBFC-45F72D0F1968}"/>
                </a:ext>
              </a:extLst>
            </p:cNvPr>
            <p:cNvSpPr txBox="1"/>
            <p:nvPr/>
          </p:nvSpPr>
          <p:spPr>
            <a:xfrm>
              <a:off x="7826537" y="5257527"/>
              <a:ext cx="631583" cy="261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Networking</a:t>
              </a:r>
              <a:endParaRPr kumimoji="0" lang="en-US" altLang="ko-KR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(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474747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Stairs</a:t>
              </a: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rPr>
                <a:t>)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8AAC03B3-7DD3-A333-5C4E-4CB50CE968D4}"/>
                </a:ext>
              </a:extLst>
            </p:cNvPr>
            <p:cNvGrpSpPr/>
            <p:nvPr/>
          </p:nvGrpSpPr>
          <p:grpSpPr>
            <a:xfrm>
              <a:off x="6357189" y="4773292"/>
              <a:ext cx="188346" cy="343010"/>
              <a:chOff x="5949786" y="4773292"/>
              <a:chExt cx="188346" cy="343010"/>
            </a:xfrm>
          </p:grpSpPr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3CDE5856-8EF3-775D-3E16-176B7B1ED573}"/>
                  </a:ext>
                </a:extLst>
              </p:cNvPr>
              <p:cNvSpPr/>
              <p:nvPr/>
            </p:nvSpPr>
            <p:spPr>
              <a:xfrm rot="19527199">
                <a:off x="5949786" y="4773292"/>
                <a:ext cx="188346" cy="3430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amsungOneKorean 300" panose="020B0403030303020204" pitchFamily="50" charset="-127"/>
                  <a:ea typeface="SamsungOneKorean 300" panose="020B0403030303020204" pitchFamily="50" charset="-127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4EFAF00-B470-E863-68AA-1142005AD39E}"/>
                  </a:ext>
                </a:extLst>
              </p:cNvPr>
              <p:cNvSpPr txBox="1"/>
              <p:nvPr/>
            </p:nvSpPr>
            <p:spPr>
              <a:xfrm rot="19527199">
                <a:off x="5954524" y="4897491"/>
                <a:ext cx="179536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msungOneKorean 700" panose="020B0803030303020204" pitchFamily="50" charset="-127"/>
                    <a:ea typeface="SamsungOneKorean 700" panose="020B0803030303020204" pitchFamily="50" charset="-127"/>
                    <a:cs typeface="+mn-cs"/>
                  </a:rPr>
                  <a:t>EV </a:t>
                </a:r>
                <a:r>
                  <a:rPr kumimoji="0" lang="ko-KR" altLang="en-US" sz="500" b="0" i="0" u="none" strike="noStrike" kern="1200" cap="none" spc="-4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amsungOneKorean 700" panose="020B0803030303020204" pitchFamily="50" charset="-127"/>
                    <a:ea typeface="SamsungOneKorean 700" panose="020B0803030303020204" pitchFamily="50" charset="-127"/>
                    <a:cs typeface="+mn-cs"/>
                  </a:rPr>
                  <a:t>동선</a:t>
                </a:r>
                <a:endParaRPr kumimoji="0" lang="en-US" altLang="ko-KR" sz="2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endParaRPr>
              </a:p>
            </p:txBody>
          </p:sp>
        </p:grp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92626E8C-F0AB-B186-0635-E03E1D7A45BB}"/>
                </a:ext>
              </a:extLst>
            </p:cNvPr>
            <p:cNvSpPr/>
            <p:nvPr/>
          </p:nvSpPr>
          <p:spPr>
            <a:xfrm rot="19527199">
              <a:off x="6659194" y="4557581"/>
              <a:ext cx="188346" cy="34301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E77FC93-E396-6BA0-C0A8-D0D3E88758AE}"/>
                </a:ext>
              </a:extLst>
            </p:cNvPr>
            <p:cNvSpPr txBox="1"/>
            <p:nvPr/>
          </p:nvSpPr>
          <p:spPr>
            <a:xfrm rot="19527199">
              <a:off x="6664847" y="4690614"/>
              <a:ext cx="179536" cy="769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EV </a:t>
              </a:r>
              <a:r>
                <a:rPr kumimoji="0" lang="ko-KR" altLang="en-US" sz="5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동선</a:t>
              </a:r>
              <a:endParaRPr kumimoji="0" lang="en-US" altLang="ko-KR" sz="2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700" panose="020B0803030303020204" pitchFamily="50" charset="-127"/>
                <a:ea typeface="SamsungOneKorean 700" panose="020B0803030303020204" pitchFamily="50" charset="-127"/>
                <a:cs typeface="+mn-cs"/>
              </a:endParaRPr>
            </a:p>
          </p:txBody>
        </p:sp>
        <p:cxnSp>
          <p:nvCxnSpPr>
            <p:cNvPr id="85" name="연결선: 꺾임 100">
              <a:extLst>
                <a:ext uri="{FF2B5EF4-FFF2-40B4-BE49-F238E27FC236}">
                  <a16:creationId xmlns:a16="http://schemas.microsoft.com/office/drawing/2014/main" id="{C7E71CE9-F3CF-9B7A-8D17-328D0AC2B5D9}"/>
                </a:ext>
              </a:extLst>
            </p:cNvPr>
            <p:cNvCxnSpPr>
              <a:cxnSpLocks/>
            </p:cNvCxnSpPr>
            <p:nvPr/>
          </p:nvCxnSpPr>
          <p:spPr>
            <a:xfrm rot="14220000" flipH="1">
              <a:off x="6568527" y="5061640"/>
              <a:ext cx="288298" cy="188584"/>
            </a:xfrm>
            <a:prstGeom prst="bentConnector3">
              <a:avLst>
                <a:gd name="adj1" fmla="val 9615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연결선: 꺾임 100">
              <a:extLst>
                <a:ext uri="{FF2B5EF4-FFF2-40B4-BE49-F238E27FC236}">
                  <a16:creationId xmlns:a16="http://schemas.microsoft.com/office/drawing/2014/main" id="{2A503993-1013-6C09-61E4-E91DA7E46BCE}"/>
                </a:ext>
              </a:extLst>
            </p:cNvPr>
            <p:cNvCxnSpPr>
              <a:cxnSpLocks/>
            </p:cNvCxnSpPr>
            <p:nvPr/>
          </p:nvCxnSpPr>
          <p:spPr>
            <a:xfrm rot="14220000" flipH="1">
              <a:off x="6863345" y="4833731"/>
              <a:ext cx="288298" cy="188584"/>
            </a:xfrm>
            <a:prstGeom prst="bentConnector3">
              <a:avLst>
                <a:gd name="adj1" fmla="val 96156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97">
              <a:extLst>
                <a:ext uri="{FF2B5EF4-FFF2-40B4-BE49-F238E27FC236}">
                  <a16:creationId xmlns:a16="http://schemas.microsoft.com/office/drawing/2014/main" id="{4C471B35-81FA-E98D-4F0F-BDAB1BFAD18A}"/>
                </a:ext>
              </a:extLst>
            </p:cNvPr>
            <p:cNvSpPr/>
            <p:nvPr/>
          </p:nvSpPr>
          <p:spPr>
            <a:xfrm>
              <a:off x="7090803" y="2345379"/>
              <a:ext cx="625514" cy="420784"/>
            </a:xfrm>
            <a:custGeom>
              <a:avLst/>
              <a:gdLst>
                <a:gd name="connsiteX0" fmla="*/ 0 w 625514"/>
                <a:gd name="connsiteY0" fmla="*/ 0 h 437336"/>
                <a:gd name="connsiteX1" fmla="*/ 625514 w 625514"/>
                <a:gd name="connsiteY1" fmla="*/ 0 h 437336"/>
                <a:gd name="connsiteX2" fmla="*/ 625514 w 625514"/>
                <a:gd name="connsiteY2" fmla="*/ 437336 h 437336"/>
                <a:gd name="connsiteX3" fmla="*/ 0 w 625514"/>
                <a:gd name="connsiteY3" fmla="*/ 437336 h 437336"/>
                <a:gd name="connsiteX4" fmla="*/ 0 w 625514"/>
                <a:gd name="connsiteY4" fmla="*/ 0 h 437336"/>
                <a:gd name="connsiteX0" fmla="*/ 0 w 625514"/>
                <a:gd name="connsiteY0" fmla="*/ 0 h 444290"/>
                <a:gd name="connsiteX1" fmla="*/ 625514 w 625514"/>
                <a:gd name="connsiteY1" fmla="*/ 0 h 444290"/>
                <a:gd name="connsiteX2" fmla="*/ 625514 w 625514"/>
                <a:gd name="connsiteY2" fmla="*/ 437336 h 444290"/>
                <a:gd name="connsiteX3" fmla="*/ 100827 w 625514"/>
                <a:gd name="connsiteY3" fmla="*/ 444290 h 444290"/>
                <a:gd name="connsiteX4" fmla="*/ 0 w 625514"/>
                <a:gd name="connsiteY4" fmla="*/ 0 h 44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514" h="444290">
                  <a:moveTo>
                    <a:pt x="0" y="0"/>
                  </a:moveTo>
                  <a:lnTo>
                    <a:pt x="625514" y="0"/>
                  </a:lnTo>
                  <a:lnTo>
                    <a:pt x="625514" y="437336"/>
                  </a:lnTo>
                  <a:lnTo>
                    <a:pt x="100827" y="444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D36440CC-6486-5763-4C90-C2F93F5D2938}"/>
                </a:ext>
              </a:extLst>
            </p:cNvPr>
            <p:cNvSpPr/>
            <p:nvPr/>
          </p:nvSpPr>
          <p:spPr>
            <a:xfrm>
              <a:off x="7777716" y="1494744"/>
              <a:ext cx="396000" cy="661404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D997599-38B6-4B49-1D4D-0A7BED1D0F4C}"/>
                </a:ext>
              </a:extLst>
            </p:cNvPr>
            <p:cNvSpPr txBox="1"/>
            <p:nvPr/>
          </p:nvSpPr>
          <p:spPr>
            <a:xfrm>
              <a:off x="7817793" y="1717724"/>
              <a:ext cx="29110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Speaker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Room </a:t>
              </a:r>
              <a:endParaRPr kumimoji="0" lang="ko-KR" altLang="en-US" sz="4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118DE304-0929-9667-8590-680770405AE3}"/>
                </a:ext>
              </a:extLst>
            </p:cNvPr>
            <p:cNvSpPr/>
            <p:nvPr/>
          </p:nvSpPr>
          <p:spPr>
            <a:xfrm>
              <a:off x="10369511" y="2185030"/>
              <a:ext cx="198000" cy="974132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C90739C-5321-2F4E-7E92-1EF3BB606D8D}"/>
                </a:ext>
              </a:extLst>
            </p:cNvPr>
            <p:cNvSpPr txBox="1"/>
            <p:nvPr/>
          </p:nvSpPr>
          <p:spPr>
            <a:xfrm rot="16200000">
              <a:off x="10331415" y="2612615"/>
              <a:ext cx="28629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-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Console</a:t>
              </a:r>
              <a:endParaRPr kumimoji="0" lang="ko-KR" altLang="en-US" sz="4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FF0B165A-602E-F7F1-5876-3A98FA1BAFC2}"/>
                </a:ext>
              </a:extLst>
            </p:cNvPr>
            <p:cNvSpPr/>
            <p:nvPr/>
          </p:nvSpPr>
          <p:spPr>
            <a:xfrm>
              <a:off x="8322683" y="2185030"/>
              <a:ext cx="1983144" cy="420785"/>
            </a:xfrm>
            <a:prstGeom prst="rect">
              <a:avLst/>
            </a:prstGeom>
            <a:solidFill>
              <a:srgbClr val="EBF8D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/>
                <a:ea typeface="SamsungOneKorean 400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E6C6695-CD59-5BF4-877B-462FE53BA320}"/>
                </a:ext>
              </a:extLst>
            </p:cNvPr>
            <p:cNvSpPr txBox="1"/>
            <p:nvPr/>
          </p:nvSpPr>
          <p:spPr>
            <a:xfrm>
              <a:off x="8898437" y="2309790"/>
              <a:ext cx="89171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spc="-40" dirty="0" smtClean="0">
                  <a:solidFill>
                    <a:srgbClr val="000000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좌석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DE649F8-0157-6080-99B5-69A4F9FCBA3D}"/>
                </a:ext>
              </a:extLst>
            </p:cNvPr>
            <p:cNvSpPr txBox="1"/>
            <p:nvPr/>
          </p:nvSpPr>
          <p:spPr>
            <a:xfrm>
              <a:off x="10066682" y="1923479"/>
              <a:ext cx="39708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0" i="0" u="none" strike="noStrike" kern="1200" cap="none" spc="-4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amsungOneKorean 700" panose="020B0803030303020204" pitchFamily="50" charset="-127"/>
                  <a:ea typeface="SamsungOneKorean 700" panose="020B0803030303020204" pitchFamily="50" charset="-127"/>
                  <a:cs typeface="+mn-cs"/>
                </a:rPr>
                <a:t>MC</a:t>
              </a:r>
              <a:endParaRPr kumimoji="0" lang="ko-KR" altLang="en-US" sz="700" b="0" i="0" u="none" strike="noStrike" kern="120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OneKorean 300" panose="020B0403030303020204" pitchFamily="50" charset="-127"/>
                <a:ea typeface="SamsungOneKorean 300" panose="020B0403030303020204" pitchFamily="50" charset="-127"/>
                <a:cs typeface="+mn-cs"/>
              </a:endParaRPr>
            </a:p>
          </p:txBody>
        </p:sp>
      </p:grpSp>
      <p:sp>
        <p:nvSpPr>
          <p:cNvPr id="98" name="타원 97">
            <a:extLst>
              <a:ext uri="{FF2B5EF4-FFF2-40B4-BE49-F238E27FC236}">
                <a16:creationId xmlns:a16="http://schemas.microsoft.com/office/drawing/2014/main" id="{CEEF717A-EED9-B045-B900-D620AD848BCC}"/>
              </a:ext>
            </a:extLst>
          </p:cNvPr>
          <p:cNvSpPr/>
          <p:nvPr/>
        </p:nvSpPr>
        <p:spPr>
          <a:xfrm>
            <a:off x="11050679" y="1476259"/>
            <a:ext cx="97708" cy="977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EA08490E-176E-CAF3-5C47-8DF2FCA5C7F3}"/>
              </a:ext>
            </a:extLst>
          </p:cNvPr>
          <p:cNvSpPr/>
          <p:nvPr/>
        </p:nvSpPr>
        <p:spPr>
          <a:xfrm>
            <a:off x="10540579" y="1491396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cxnSp>
        <p:nvCxnSpPr>
          <p:cNvPr id="100" name="직선 화살표 연결선 99">
            <a:extLst>
              <a:ext uri="{FF2B5EF4-FFF2-40B4-BE49-F238E27FC236}">
                <a16:creationId xmlns:a16="http://schemas.microsoft.com/office/drawing/2014/main" id="{069CE5FC-99F8-5D30-5137-762E79288BE0}"/>
              </a:ext>
            </a:extLst>
          </p:cNvPr>
          <p:cNvCxnSpPr/>
          <p:nvPr/>
        </p:nvCxnSpPr>
        <p:spPr>
          <a:xfrm>
            <a:off x="8766680" y="204609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>
            <a:extLst>
              <a:ext uri="{FF2B5EF4-FFF2-40B4-BE49-F238E27FC236}">
                <a16:creationId xmlns:a16="http://schemas.microsoft.com/office/drawing/2014/main" id="{C799DB95-E57C-2B42-3B83-4D74E04C76FB}"/>
              </a:ext>
            </a:extLst>
          </p:cNvPr>
          <p:cNvCxnSpPr/>
          <p:nvPr/>
        </p:nvCxnSpPr>
        <p:spPr>
          <a:xfrm>
            <a:off x="8766680" y="2726903"/>
            <a:ext cx="540000" cy="0"/>
          </a:xfrm>
          <a:prstGeom prst="straightConnector1">
            <a:avLst/>
          </a:prstGeom>
          <a:ln w="57150">
            <a:solidFill>
              <a:srgbClr val="202FD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F21EA7F1-CE47-9E54-DBCC-3E9ED4C217AC}"/>
              </a:ext>
            </a:extLst>
          </p:cNvPr>
          <p:cNvSpPr/>
          <p:nvPr/>
        </p:nvSpPr>
        <p:spPr>
          <a:xfrm>
            <a:off x="9882434" y="1493431"/>
            <a:ext cx="144000" cy="3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03" name="object 14"/>
          <p:cNvSpPr txBox="1"/>
          <p:nvPr/>
        </p:nvSpPr>
        <p:spPr>
          <a:xfrm>
            <a:off x="641202" y="3589324"/>
            <a:ext cx="409857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Char char="■"/>
              <a:tabLst>
                <a:tab pos="194945" algn="l"/>
              </a:tabLst>
            </a:pPr>
            <a:r>
              <a:rPr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Prompter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- 55” TV </a:t>
            </a:r>
            <a:r>
              <a:rPr lang="ko-KR" altLang="en-US" sz="14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모니터 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lang="en-US" altLang="ko-KR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2</a:t>
            </a:r>
            <a:r>
              <a:rPr lang="ko-KR" alt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대 </a:t>
            </a:r>
            <a:r>
              <a:rPr lang="en-US" sz="1400" b="1" spc="-30" dirty="0" smtClean="0">
                <a:solidFill>
                  <a:schemeClr val="bg1"/>
                </a:solidFill>
                <a:latin typeface="SamsungOneKorean 600"/>
                <a:cs typeface="SamsungOneKorean 600"/>
              </a:rPr>
              <a:t>  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pic>
        <p:nvPicPr>
          <p:cNvPr id="104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30" y="3928197"/>
            <a:ext cx="2785872" cy="2089403"/>
          </a:xfrm>
          <a:prstGeom prst="rect">
            <a:avLst/>
          </a:prstGeom>
        </p:spPr>
      </p:pic>
      <p:pic>
        <p:nvPicPr>
          <p:cNvPr id="105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04489" y="3899190"/>
            <a:ext cx="2785872" cy="209092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0029823" y="3477491"/>
            <a:ext cx="643962" cy="1772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rgbClr val="FF0000"/>
                </a:solidFill>
              </a:rPr>
              <a:t>Timer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AC0536D6-9352-6007-FABC-A6173496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49" t="4637" r="17159"/>
          <a:stretch/>
        </p:blipFill>
        <p:spPr>
          <a:xfrm>
            <a:off x="7313399" y="1603547"/>
            <a:ext cx="4374919" cy="4357423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 </a:t>
            </a:r>
            <a:r>
              <a:rPr kumimoji="1" lang="en-US" altLang="ko-KR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Session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Backstage Plan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90" y="1461380"/>
            <a:ext cx="6296917" cy="157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①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세션 시작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10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분 전에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비전 </a:t>
            </a:r>
            <a:r>
              <a:rPr lang="ko-KR" altLang="en-US" sz="1200" dirty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홀에 도착해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②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도착 시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백스테이지로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이동하여 마이크 착용해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마이크 착용 후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피피티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포인터 사용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lvl="0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③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등단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기준 우측으로 등단합니다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④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하단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입장 동선과 동일하게 퇴장합니다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(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연출 담당자 안내 예정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) </a:t>
            </a:r>
          </a:p>
          <a:p>
            <a:pPr defTabSz="914400" latinLnBrk="1">
              <a:lnSpc>
                <a:spcPct val="150000"/>
              </a:lnSpc>
              <a:spcBef>
                <a:spcPts val="2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⑤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발표가 끝난 후에는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연사자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좌석에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착석합니다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5180638" y="3951107"/>
            <a:ext cx="4040324" cy="1891695"/>
            <a:chOff x="7454158" y="4024143"/>
            <a:chExt cx="4040324" cy="1891695"/>
          </a:xfrm>
        </p:grpSpPr>
        <p:sp>
          <p:nvSpPr>
            <p:cNvPr id="30" name="타원 44">
              <a:extLst>
                <a:ext uri="{FF2B5EF4-FFF2-40B4-BE49-F238E27FC236}">
                  <a16:creationId xmlns:a16="http://schemas.microsoft.com/office/drawing/2014/main" id="{DFED3E3C-DBAE-43A1-80AA-8C07E1C06E7E}"/>
                </a:ext>
              </a:extLst>
            </p:cNvPr>
            <p:cNvSpPr/>
            <p:nvPr/>
          </p:nvSpPr>
          <p:spPr>
            <a:xfrm>
              <a:off x="7454158" y="40931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47">
              <a:extLst>
                <a:ext uri="{FF2B5EF4-FFF2-40B4-BE49-F238E27FC236}">
                  <a16:creationId xmlns:a16="http://schemas.microsoft.com/office/drawing/2014/main" id="{F9B9CA65-FB9F-41CB-92A3-669EB0F80D9D}"/>
                </a:ext>
              </a:extLst>
            </p:cNvPr>
            <p:cNvSpPr/>
            <p:nvPr/>
          </p:nvSpPr>
          <p:spPr>
            <a:xfrm>
              <a:off x="7454158" y="4485852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61">
              <a:extLst>
                <a:ext uri="{FF2B5EF4-FFF2-40B4-BE49-F238E27FC236}">
                  <a16:creationId xmlns:a16="http://schemas.microsoft.com/office/drawing/2014/main" id="{F977FC40-1656-498A-AA6C-F2D62390F3C1}"/>
                </a:ext>
              </a:extLst>
            </p:cNvPr>
            <p:cNvSpPr/>
            <p:nvPr/>
          </p:nvSpPr>
          <p:spPr>
            <a:xfrm>
              <a:off x="7454158" y="4873961"/>
              <a:ext cx="170292" cy="1702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타원 70">
              <a:extLst>
                <a:ext uri="{FF2B5EF4-FFF2-40B4-BE49-F238E27FC236}">
                  <a16:creationId xmlns:a16="http://schemas.microsoft.com/office/drawing/2014/main" id="{DE95B209-0C88-4DFF-8FD6-6B9A7F6F7527}"/>
                </a:ext>
              </a:extLst>
            </p:cNvPr>
            <p:cNvSpPr/>
            <p:nvPr/>
          </p:nvSpPr>
          <p:spPr>
            <a:xfrm>
              <a:off x="7454158" y="5262069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타원 79">
              <a:extLst>
                <a:ext uri="{FF2B5EF4-FFF2-40B4-BE49-F238E27FC236}">
                  <a16:creationId xmlns:a16="http://schemas.microsoft.com/office/drawing/2014/main" id="{B70C7607-5904-488C-9D05-ACAAC529B847}"/>
                </a:ext>
              </a:extLst>
            </p:cNvPr>
            <p:cNvSpPr/>
            <p:nvPr/>
          </p:nvSpPr>
          <p:spPr>
            <a:xfrm>
              <a:off x="7454158" y="5650177"/>
              <a:ext cx="170292" cy="170292"/>
            </a:xfrm>
            <a:prstGeom prst="ellipse">
              <a:avLst/>
            </a:prstGeom>
            <a:solidFill>
              <a:srgbClr val="202FD3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ko-KR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직사각형 88">
              <a:extLst>
                <a:ext uri="{FF2B5EF4-FFF2-40B4-BE49-F238E27FC236}">
                  <a16:creationId xmlns:a16="http://schemas.microsoft.com/office/drawing/2014/main" id="{542000E0-DA5C-4238-ABEE-CDD64D20788B}"/>
                </a:ext>
              </a:extLst>
            </p:cNvPr>
            <p:cNvSpPr/>
            <p:nvPr/>
          </p:nvSpPr>
          <p:spPr>
            <a:xfrm>
              <a:off x="7662235" y="4024143"/>
              <a:ext cx="3832247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발표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10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분 전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이동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8" name="직사각형 89">
              <a:extLst>
                <a:ext uri="{FF2B5EF4-FFF2-40B4-BE49-F238E27FC236}">
                  <a16:creationId xmlns:a16="http://schemas.microsoft.com/office/drawing/2014/main" id="{F42F13C8-A2BB-4C13-9D77-C07C0DB3E2D2}"/>
                </a:ext>
              </a:extLst>
            </p:cNvPr>
            <p:cNvSpPr/>
            <p:nvPr/>
          </p:nvSpPr>
          <p:spPr>
            <a:xfrm>
              <a:off x="7662236" y="4416827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착용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59" name="직사각형 90">
              <a:extLst>
                <a:ext uri="{FF2B5EF4-FFF2-40B4-BE49-F238E27FC236}">
                  <a16:creationId xmlns:a16="http://schemas.microsoft.com/office/drawing/2014/main" id="{26ED64C6-9A4B-4682-8F49-0F83B7016934}"/>
                </a:ext>
              </a:extLst>
            </p:cNvPr>
            <p:cNvSpPr/>
            <p:nvPr/>
          </p:nvSpPr>
          <p:spPr>
            <a:xfrm>
              <a:off x="7662236" y="4804928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메인스테이지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세션 진행 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0" name="직사각형 91">
              <a:extLst>
                <a:ext uri="{FF2B5EF4-FFF2-40B4-BE49-F238E27FC236}">
                  <a16:creationId xmlns:a16="http://schemas.microsoft.com/office/drawing/2014/main" id="{C1FCD870-D24C-44AF-AB2A-88BD21037A9B}"/>
                </a:ext>
              </a:extLst>
            </p:cNvPr>
            <p:cNvSpPr/>
            <p:nvPr/>
          </p:nvSpPr>
          <p:spPr>
            <a:xfrm>
              <a:off x="7662236" y="5581131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연사자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좌석 </a:t>
              </a: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착삭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  <p:sp>
          <p:nvSpPr>
            <p:cNvPr id="61" name="직사각형 92">
              <a:extLst>
                <a:ext uri="{FF2B5EF4-FFF2-40B4-BE49-F238E27FC236}">
                  <a16:creationId xmlns:a16="http://schemas.microsoft.com/office/drawing/2014/main" id="{89A95BE5-25E1-47B3-95F4-B0208B1E1880}"/>
                </a:ext>
              </a:extLst>
            </p:cNvPr>
            <p:cNvSpPr/>
            <p:nvPr/>
          </p:nvSpPr>
          <p:spPr>
            <a:xfrm>
              <a:off x="7662236" y="5193029"/>
              <a:ext cx="2550836" cy="334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latinLnBrk="1">
                <a:lnSpc>
                  <a:spcPct val="150000"/>
                </a:lnSpc>
                <a:spcBef>
                  <a:spcPts val="200"/>
                </a:spcBef>
                <a:defRPr/>
              </a:pPr>
              <a:r>
                <a:rPr lang="ko-KR" altLang="en-US" sz="1050" dirty="0" err="1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백스테이지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: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+mn-ea"/>
                  <a:cs typeface="Samsung Sharp Sans Regular" pitchFamily="2" charset="0"/>
                </a:rPr>
                <a:t>마이크 반납 </a:t>
              </a:r>
              <a:endParaRPr lang="ko-KR" altLang="en-US" sz="1050" dirty="0">
                <a:solidFill>
                  <a:schemeClr val="bg1"/>
                </a:solidFill>
                <a:latin typeface="+mn-ea"/>
                <a:cs typeface="Samsung Sharp Sans Regular" pitchFamily="2" charset="0"/>
              </a:endParaRPr>
            </a:p>
          </p:txBody>
        </p:sp>
      </p:grpSp>
      <p:sp>
        <p:nvSpPr>
          <p:cNvPr id="63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775445" y="250440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1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35" name="자유형: 도형 124">
            <a:extLst>
              <a:ext uri="{FF2B5EF4-FFF2-40B4-BE49-F238E27FC236}">
                <a16:creationId xmlns:a16="http://schemas.microsoft.com/office/drawing/2014/main" id="{BBCDB614-F58F-F26C-DE36-CFC52D0ACEB0}"/>
              </a:ext>
            </a:extLst>
          </p:cNvPr>
          <p:cNvSpPr/>
          <p:nvPr/>
        </p:nvSpPr>
        <p:spPr>
          <a:xfrm>
            <a:off x="8816296" y="2155364"/>
            <a:ext cx="648136" cy="478386"/>
          </a:xfrm>
          <a:custGeom>
            <a:avLst/>
            <a:gdLst>
              <a:gd name="connsiteX0" fmla="*/ 768096 w 768096"/>
              <a:gd name="connsiteY0" fmla="*/ 566928 h 566928"/>
              <a:gd name="connsiteX1" fmla="*/ 246888 w 768096"/>
              <a:gd name="connsiteY1" fmla="*/ 566928 h 566928"/>
              <a:gd name="connsiteX2" fmla="*/ 246888 w 768096"/>
              <a:gd name="connsiteY2" fmla="*/ 274320 h 566928"/>
              <a:gd name="connsiteX3" fmla="*/ 0 w 768096"/>
              <a:gd name="connsiteY3" fmla="*/ 274320 h 566928"/>
              <a:gd name="connsiteX4" fmla="*/ 0 w 768096"/>
              <a:gd name="connsiteY4" fmla="*/ 0 h 566928"/>
              <a:gd name="connsiteX5" fmla="*/ 274320 w 768096"/>
              <a:gd name="connsiteY5" fmla="*/ 0 h 5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096" h="566928">
                <a:moveTo>
                  <a:pt x="768096" y="566928"/>
                </a:moveTo>
                <a:lnTo>
                  <a:pt x="246888" y="566928"/>
                </a:lnTo>
                <a:lnTo>
                  <a:pt x="246888" y="274320"/>
                </a:lnTo>
                <a:lnTo>
                  <a:pt x="0" y="274320"/>
                </a:lnTo>
                <a:lnTo>
                  <a:pt x="0" y="0"/>
                </a:lnTo>
                <a:lnTo>
                  <a:pt x="27432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자유형: 도형 127">
            <a:extLst>
              <a:ext uri="{FF2B5EF4-FFF2-40B4-BE49-F238E27FC236}">
                <a16:creationId xmlns:a16="http://schemas.microsoft.com/office/drawing/2014/main" id="{7129B029-FA58-93CB-5187-ECF808029B73}"/>
              </a:ext>
            </a:extLst>
          </p:cNvPr>
          <p:cNvSpPr/>
          <p:nvPr/>
        </p:nvSpPr>
        <p:spPr>
          <a:xfrm>
            <a:off x="9167622" y="1944021"/>
            <a:ext cx="99060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자유형: 도형 128">
            <a:extLst>
              <a:ext uri="{FF2B5EF4-FFF2-40B4-BE49-F238E27FC236}">
                <a16:creationId xmlns:a16="http://schemas.microsoft.com/office/drawing/2014/main" id="{E2D18156-A92C-C2A1-EF06-B9A6F3A584C5}"/>
              </a:ext>
            </a:extLst>
          </p:cNvPr>
          <p:cNvSpPr/>
          <p:nvPr/>
        </p:nvSpPr>
        <p:spPr>
          <a:xfrm>
            <a:off x="9220962" y="2030586"/>
            <a:ext cx="937260" cy="219075"/>
          </a:xfrm>
          <a:custGeom>
            <a:avLst/>
            <a:gdLst>
              <a:gd name="connsiteX0" fmla="*/ 0 w 990600"/>
              <a:gd name="connsiteY0" fmla="*/ 219075 h 219075"/>
              <a:gd name="connsiteX1" fmla="*/ 390525 w 990600"/>
              <a:gd name="connsiteY1" fmla="*/ 219075 h 219075"/>
              <a:gd name="connsiteX2" fmla="*/ 390525 w 990600"/>
              <a:gd name="connsiteY2" fmla="*/ 0 h 219075"/>
              <a:gd name="connsiteX3" fmla="*/ 990600 w 990600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219075">
                <a:moveTo>
                  <a:pt x="0" y="219075"/>
                </a:moveTo>
                <a:lnTo>
                  <a:pt x="390525" y="219075"/>
                </a:lnTo>
                <a:lnTo>
                  <a:pt x="390525" y="0"/>
                </a:lnTo>
                <a:lnTo>
                  <a:pt x="990600" y="0"/>
                </a:lnTo>
              </a:path>
            </a:pathLst>
          </a:custGeom>
          <a:noFill/>
          <a:ln w="38100">
            <a:solidFill>
              <a:srgbClr val="202FD3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자유형: 도형 129">
            <a:extLst>
              <a:ext uri="{FF2B5EF4-FFF2-40B4-BE49-F238E27FC236}">
                <a16:creationId xmlns:a16="http://schemas.microsoft.com/office/drawing/2014/main" id="{2B5F837C-3C88-7740-61D5-EBE03348A4DF}"/>
              </a:ext>
            </a:extLst>
          </p:cNvPr>
          <p:cNvSpPr/>
          <p:nvPr/>
        </p:nvSpPr>
        <p:spPr>
          <a:xfrm>
            <a:off x="8870442" y="2229771"/>
            <a:ext cx="563880" cy="335280"/>
          </a:xfrm>
          <a:custGeom>
            <a:avLst/>
            <a:gdLst>
              <a:gd name="connsiteX0" fmla="*/ 99060 w 563880"/>
              <a:gd name="connsiteY0" fmla="*/ 0 h 335280"/>
              <a:gd name="connsiteX1" fmla="*/ 0 w 563880"/>
              <a:gd name="connsiteY1" fmla="*/ 0 h 335280"/>
              <a:gd name="connsiteX2" fmla="*/ 0 w 563880"/>
              <a:gd name="connsiteY2" fmla="*/ 99060 h 335280"/>
              <a:gd name="connsiteX3" fmla="*/ 220980 w 563880"/>
              <a:gd name="connsiteY3" fmla="*/ 99060 h 335280"/>
              <a:gd name="connsiteX4" fmla="*/ 220980 w 563880"/>
              <a:gd name="connsiteY4" fmla="*/ 335280 h 335280"/>
              <a:gd name="connsiteX5" fmla="*/ 563880 w 563880"/>
              <a:gd name="connsiteY5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880" h="335280">
                <a:moveTo>
                  <a:pt x="99060" y="0"/>
                </a:moveTo>
                <a:lnTo>
                  <a:pt x="0" y="0"/>
                </a:lnTo>
                <a:lnTo>
                  <a:pt x="0" y="99060"/>
                </a:lnTo>
                <a:lnTo>
                  <a:pt x="220980" y="99060"/>
                </a:lnTo>
                <a:lnTo>
                  <a:pt x="220980" y="335280"/>
                </a:lnTo>
                <a:lnTo>
                  <a:pt x="563880" y="335280"/>
                </a:lnTo>
              </a:path>
            </a:pathLst>
          </a:custGeom>
          <a:noFill/>
          <a:ln w="38100">
            <a:solidFill>
              <a:srgbClr val="202FD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8977629" y="1901192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2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0" name="타원 35">
            <a:extLst>
              <a:ext uri="{FF2B5EF4-FFF2-40B4-BE49-F238E27FC236}">
                <a16:creationId xmlns:a16="http://schemas.microsoft.com/office/drawing/2014/main" id="{79D8EAD1-915F-49D4-9A1A-84108706A1F1}"/>
              </a:ext>
            </a:extLst>
          </p:cNvPr>
          <p:cNvSpPr/>
          <p:nvPr/>
        </p:nvSpPr>
        <p:spPr>
          <a:xfrm>
            <a:off x="9750814" y="1724224"/>
            <a:ext cx="189993" cy="1899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3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amsung Sharp Sans Regular" pitchFamily="2" charset="0"/>
              <a:ea typeface="맑은 고딕" panose="020B0503020000020004" pitchFamily="50" charset="-127"/>
              <a:cs typeface="Samsung Sharp Sans Regular" pitchFamily="2" charset="0"/>
            </a:endParaRPr>
          </a:p>
        </p:txBody>
      </p:sp>
      <p:sp>
        <p:nvSpPr>
          <p:cNvPr id="42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753737" y="2112750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타원 70">
            <a:extLst>
              <a:ext uri="{FF2B5EF4-FFF2-40B4-BE49-F238E27FC236}">
                <a16:creationId xmlns:a16="http://schemas.microsoft.com/office/drawing/2014/main" id="{DE95B209-0C88-4DFF-8FD6-6B9A7F6F7527}"/>
              </a:ext>
            </a:extLst>
          </p:cNvPr>
          <p:cNvSpPr/>
          <p:nvPr/>
        </p:nvSpPr>
        <p:spPr>
          <a:xfrm>
            <a:off x="9464432" y="2463458"/>
            <a:ext cx="170292" cy="170292"/>
          </a:xfrm>
          <a:prstGeom prst="ellipse">
            <a:avLst/>
          </a:prstGeom>
          <a:solidFill>
            <a:srgbClr val="202FD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ko-KR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9" name="object 5">
            <a:extLst>
              <a:ext uri="{FF2B5EF4-FFF2-40B4-BE49-F238E27FC236}">
                <a16:creationId xmlns:a16="http://schemas.microsoft.com/office/drawing/2014/main" id="{C9554F4B-5C64-6082-EB6F-87149850F8AC}"/>
              </a:ext>
            </a:extLst>
          </p:cNvPr>
          <p:cNvPicPr/>
          <p:nvPr/>
        </p:nvPicPr>
        <p:blipFill>
          <a:blip r:embed="rId4" cstate="print"/>
          <a:srcRect l="27190" t="18951" r="24505" b="28814"/>
          <a:stretch/>
        </p:blipFill>
        <p:spPr>
          <a:xfrm>
            <a:off x="568590" y="3244415"/>
            <a:ext cx="4253383" cy="27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 - Design Enablement for Smarter Silicon 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72162"/>
              </p:ext>
            </p:extLst>
          </p:nvPr>
        </p:nvGraphicFramePr>
        <p:xfrm>
          <a:off x="641202" y="2243757"/>
          <a:ext cx="11265381" cy="2598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김형옥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  <a:endParaRPr lang="en-US" altLang="ko-KR" sz="105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10:20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10:32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SF5A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기반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Automotive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향 고성능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Memory Subsystem IP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개발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Openedges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10:32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10:44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ASO.ai Analog IP Node Migration Solution AI-Powered AMS Design Solutions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Synopsys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10:44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10:56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Advanced Power Integrity Analysis Solutions for Scalable 2.5D/HPC large applications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Cadence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10:56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11:08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Innovative Design Reliability with Thermal/Stress Analysis for Samsung 3DIC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Ansys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11:08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 AM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22 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08754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641202" y="4959296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270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495267"/>
            <a:ext cx="7984052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Agenda - Design Solutions for Smarter Silicon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1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Tech</a:t>
            </a:r>
            <a:r>
              <a:rPr kumimoji="1" lang="en-US" altLang="ko-KR" sz="36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Session </a:t>
            </a:r>
            <a:r>
              <a:rPr lang="en-US" altLang="ko-KR" kern="0" dirty="0" err="1">
                <a:solidFill>
                  <a:srgbClr val="FFFF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ǀǀ</a:t>
            </a:r>
            <a:r>
              <a:rPr lang="en-US" altLang="ko-KR" kern="0" dirty="0" smtClean="0">
                <a:solidFill>
                  <a:srgbClr val="FFFFFF"/>
                </a:solidFill>
                <a:latin typeface="+mj-lt"/>
              </a:rPr>
              <a:t> 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465B8F98-CFE3-F247-79FF-CE86EE02E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50261"/>
              </p:ext>
            </p:extLst>
          </p:nvPr>
        </p:nvGraphicFramePr>
        <p:xfrm>
          <a:off x="641202" y="2243757"/>
          <a:ext cx="11265381" cy="268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89">
                  <a:extLst>
                    <a:ext uri="{9D8B030D-6E8A-4147-A177-3AD203B41FA5}">
                      <a16:colId xmlns:a16="http://schemas.microsoft.com/office/drawing/2014/main" val="575429957"/>
                    </a:ext>
                  </a:extLst>
                </a:gridCol>
                <a:gridCol w="755009">
                  <a:extLst>
                    <a:ext uri="{9D8B030D-6E8A-4147-A177-3AD203B41FA5}">
                      <a16:colId xmlns:a16="http://schemas.microsoft.com/office/drawing/2014/main" val="3323298666"/>
                    </a:ext>
                  </a:extLst>
                </a:gridCol>
                <a:gridCol w="8154600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  <a:gridCol w="1241783">
                  <a:extLst>
                    <a:ext uri="{9D8B030D-6E8A-4147-A177-3AD203B41FA5}">
                      <a16:colId xmlns:a16="http://schemas.microsoft.com/office/drawing/2014/main" val="414964897"/>
                    </a:ext>
                  </a:extLst>
                </a:gridCol>
              </a:tblGrid>
              <a:tr h="37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Duration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Presentation Title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 AM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15 min.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</a:t>
                      </a:r>
                      <a:r>
                        <a:rPr lang="en-US" sz="105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Tech Talk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백상훈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VP</a:t>
                      </a:r>
                    </a:p>
                    <a:p>
                      <a:pPr algn="ctr" font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(Samsung)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56520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11:45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11:57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Leading AI/HPC Chip Innovation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SEMIFIVE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26141"/>
                  </a:ext>
                </a:extLst>
              </a:tr>
              <a:tr h="3709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11:57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12:09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Design and implementation considerations for a large-die AI accelerator (Samsung 2nm process)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GAONCHIPS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899767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12:09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12:21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HPC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및 </a:t>
                      </a:r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Ultra Low-power </a:t>
                      </a:r>
                      <a:r>
                        <a:rPr lang="ko-KR" alt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제품 개발을 위한 차별화 솔루션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ADTechnology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267049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12:21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12:33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Ultra High-Speed Memory Compilers on SF5A to target server class SOCs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M31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371316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12:33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12:45 </a:t>
                      </a:r>
                      <a:r>
                        <a:rPr lang="en-US" altLang="ko-KR" sz="105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ko-KR" sz="1050" b="0" i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Samsung Sharp Sans Regular" pitchFamily="2" charset="0"/>
                          <a:ea typeface="SamsungOneKorean 400"/>
                          <a:cs typeface="Samsung Sharp Sans Regular" pitchFamily="2" charset="0"/>
                        </a:rPr>
                        <a:t>12 min.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Introduction of PKG design methodology to reduce Turn-Around-Time for System in Package </a:t>
                      </a:r>
                      <a:endParaRPr lang="en-US" sz="105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with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Samsung Foundry</a:t>
                      </a:r>
                      <a:endParaRPr lang="en-US" sz="1050" b="0" i="0" u="none" strike="noStrike" kern="120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0" marR="95250" marT="66675" marB="66675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Coasia</a:t>
                      </a:r>
                      <a:r>
                        <a:rPr lang="en-US" altLang="ko-KR" sz="1050" b="0" i="0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SEMI</a:t>
                      </a:r>
                      <a:endParaRPr lang="en-US" altLang="ko-KR" sz="105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654498"/>
                  </a:ext>
                </a:extLst>
              </a:tr>
            </a:tbl>
          </a:graphicData>
        </a:graphic>
      </p:graphicFrame>
      <p:sp>
        <p:nvSpPr>
          <p:cNvPr id="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641202" y="4994808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47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Rehearsal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54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  <a:ea typeface="맑은 고딕"/>
              </a:rPr>
              <a:t>Rehearsal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3337140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Check Guide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FF35418E-7136-D206-ACE6-16533B272A85}"/>
              </a:ext>
            </a:extLst>
          </p:cNvPr>
          <p:cNvSpPr/>
          <p:nvPr/>
        </p:nvSpPr>
        <p:spPr>
          <a:xfrm>
            <a:off x="568588" y="3706472"/>
            <a:ext cx="8137261" cy="61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</a:pP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자료 수정이 필요할 경우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콘솔에 있는 스태프에게 문의해 주세요</a:t>
            </a:r>
            <a:r>
              <a:rPr lang="en-US" altLang="ko-KR" sz="1200" dirty="0" smtClean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>. </a:t>
            </a:r>
            <a: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  <a:t/>
            </a:r>
            <a:br>
              <a:rPr lang="en-US" altLang="ko-KR" sz="1200" dirty="0">
                <a:solidFill>
                  <a:schemeClr val="bg1"/>
                </a:solidFill>
                <a:latin typeface="Samsung Sharp Sans Regular"/>
                <a:ea typeface="맑은 고딕"/>
                <a:cs typeface="Samsung Sharp Sans Regular"/>
              </a:rPr>
            </a:br>
            <a:endParaRPr lang="en-US" altLang="ko-KR" sz="1200" dirty="0">
              <a:solidFill>
                <a:schemeClr val="bg1"/>
              </a:solidFill>
              <a:latin typeface="Samsung Sharp Sans Regular"/>
              <a:ea typeface="맑은 고딕"/>
              <a:cs typeface="Samsung Sharp Sans Regular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789590" y="4075804"/>
            <a:ext cx="688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메인 무대 진입 및 퇴장 동선 확인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무대 앞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프롬프터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 확인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속도 및 글자 크기 조정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음향 점검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  <a:p>
            <a:pPr marL="171450" indent="-171450" defTabSz="554389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PPT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자료 확인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 pitchFamily="2" charset="0"/>
            </a:endParaRPr>
          </a:p>
        </p:txBody>
      </p:sp>
      <p:sp>
        <p:nvSpPr>
          <p:cNvPr id="89" name="텍스트 개체 틀 13">
            <a:extLst>
              <a:ext uri="{FF2B5EF4-FFF2-40B4-BE49-F238E27FC236}">
                <a16:creationId xmlns:a16="http://schemas.microsoft.com/office/drawing/2014/main" id="{38A0F083-4A27-B055-6B9F-D42C92B447FD}"/>
              </a:ext>
            </a:extLst>
          </p:cNvPr>
          <p:cNvSpPr txBox="1">
            <a:spLocks/>
          </p:cNvSpPr>
          <p:nvPr/>
        </p:nvSpPr>
        <p:spPr>
          <a:xfrm>
            <a:off x="568590" y="1422443"/>
            <a:ext cx="5234080" cy="3693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dirty="0">
                <a:solidFill>
                  <a:schemeClr val="bg1"/>
                </a:solidFill>
                <a:ea typeface="삼성긴고딕 Regular"/>
              </a:rPr>
              <a:t>Rehearsal Schedule</a:t>
            </a:r>
          </a:p>
        </p:txBody>
      </p:sp>
      <p:sp>
        <p:nvSpPr>
          <p:cNvPr id="90" name="직사각형 89"/>
          <p:cNvSpPr/>
          <p:nvPr/>
        </p:nvSpPr>
        <p:spPr>
          <a:xfrm>
            <a:off x="568589" y="1791775"/>
            <a:ext cx="1022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리허설 일시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담당자가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연사자와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개별 연락하여 리허설 일정 조율 예정 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삼성 금융 캠퍼스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비전홀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 (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서울특별시 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685208" y="2687191"/>
            <a:ext cx="5936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200" dirty="0">
                <a:solidFill>
                  <a:schemeClr val="bg1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※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리허설에 대한 문의가 있을 경우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 pitchFamily="2" charset="0"/>
              </a:rPr>
              <a:t>김태일님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Samsung Sharp Sans Regular"/>
                <a:hlinkClick r:id="rId2"/>
              </a:rPr>
              <a:t>ti1207.kim@samsung.com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께 연락 부탁드립니다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</a:t>
            </a:r>
            <a:endParaRPr lang="ko-KR" altLang="en-US" sz="1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925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Contact Info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0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EA361E32-34B4-9115-0759-915EAC19EB04}"/>
              </a:ext>
            </a:extLst>
          </p:cNvPr>
          <p:cNvSpPr txBox="1">
            <a:spLocks/>
          </p:cNvSpPr>
          <p:nvPr/>
        </p:nvSpPr>
        <p:spPr>
          <a:xfrm>
            <a:off x="5112327" y="1570182"/>
            <a:ext cx="6342611" cy="3837569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I.    </a:t>
            </a: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Information</a:t>
            </a:r>
          </a:p>
          <a:p>
            <a:pPr latinLnBrk="0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II.   Tech Session</a:t>
            </a:r>
            <a:endParaRPr lang="en-US" altLang="ko-KR" sz="2800" kern="0" dirty="0">
              <a:solidFill>
                <a:schemeClr val="bg1"/>
              </a:solidFill>
              <a:latin typeface="Samsung Sharp Sans Bold"/>
              <a:ea typeface="삼성긴고딕 Regular"/>
            </a:endParaRP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Rehearsal</a:t>
            </a:r>
          </a:p>
          <a:p>
            <a:pPr marL="571500" indent="-571500" latinLnBrk="0">
              <a:lnSpc>
                <a:spcPct val="150000"/>
              </a:lnSpc>
              <a:buFontTx/>
              <a:buAutoNum type="romanUcPeriod" startAt="3"/>
            </a:pPr>
            <a:r>
              <a:rPr lang="en-US" altLang="ko-KR" sz="2800" kern="0" dirty="0">
                <a:solidFill>
                  <a:schemeClr val="bg1"/>
                </a:solidFill>
                <a:latin typeface="Samsung Sharp Sans Bold"/>
                <a:ea typeface="삼성긴고딕 Regular"/>
              </a:rPr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3035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2429614"/>
            <a:ext cx="10515600" cy="421884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+82-10-9148-5160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+82-10-9348-0989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박인규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82-10-4280-0496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saltpig.park@samsung.com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Mobile: +</a:t>
            </a: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82-10-2252-4590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3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7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03:00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045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16035" y="1129488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주차 안내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16035" y="1653025"/>
            <a:ext cx="7390278" cy="7965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사전등록이 필요하여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담당자가 사전에 차량번호 등 정보 취합하여 일괄 등록 예정입니다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주차장은 세션이 진행되는 곳과 동일한 건물에 위치해 있으며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건물 우측에 주차장 입구가 있습니다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3" y="2827483"/>
            <a:ext cx="4887713" cy="3195812"/>
          </a:xfrm>
          <a:prstGeom prst="rect">
            <a:avLst/>
          </a:prstGeom>
        </p:spPr>
      </p:pic>
      <p:sp>
        <p:nvSpPr>
          <p:cNvPr id="44" name="object 8"/>
          <p:cNvSpPr/>
          <p:nvPr/>
        </p:nvSpPr>
        <p:spPr>
          <a:xfrm>
            <a:off x="3950502" y="568465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주차장 입구</a:t>
            </a:r>
            <a:endParaRPr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0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13:15~16:00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10:30~13:15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31731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Registration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19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35456"/>
              </p:ext>
            </p:extLst>
          </p:nvPr>
        </p:nvGraphicFramePr>
        <p:xfrm>
          <a:off x="920204" y="1838656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- 09:50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- 10:05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10:05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11:10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65’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11:30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12:45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+mn-lt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12:45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– 12:50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12:50 - 03:00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130’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888709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2990" y="3746375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C638C6-4D41-45C7-B86A-74E2C7760CCA}"/>
              </a:ext>
            </a:extLst>
          </p:cNvPr>
          <p:cNvSpPr/>
          <p:nvPr/>
        </p:nvSpPr>
        <p:spPr>
          <a:xfrm>
            <a:off x="900688" y="4561218"/>
            <a:ext cx="10282874" cy="426128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msung Sharp Sans Medium"/>
              <a:ea typeface="SamsungOneKorean 4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01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9" y="2928627"/>
            <a:ext cx="1933194" cy="289433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7" y="3197940"/>
            <a:ext cx="2794000" cy="2794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300" y="3299540"/>
            <a:ext cx="1041400" cy="2692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8" t="18595" r="8664" b="23224"/>
          <a:stretch/>
        </p:blipFill>
        <p:spPr>
          <a:xfrm>
            <a:off x="2702120" y="4599595"/>
            <a:ext cx="2036619" cy="122336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13" b="36909"/>
          <a:stretch/>
        </p:blipFill>
        <p:spPr>
          <a:xfrm>
            <a:off x="9951141" y="4532458"/>
            <a:ext cx="1310843" cy="1317169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19DC3A7-2D1F-2943-530A-7670A729523F}"/>
              </a:ext>
            </a:extLst>
          </p:cNvPr>
          <p:cNvSpPr/>
          <p:nvPr/>
        </p:nvSpPr>
        <p:spPr>
          <a:xfrm>
            <a:off x="576903" y="2615637"/>
            <a:ext cx="1329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삼성긴고딕 Regular"/>
                <a:ea typeface="삼성긴고딕 Regular"/>
                <a:cs typeface="Samsung Sharp Sans Regular" pitchFamily="2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Wireless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08C3F2D-565D-67D4-648C-3E08699C7EC6}"/>
              </a:ext>
            </a:extLst>
          </p:cNvPr>
          <p:cNvSpPr/>
          <p:nvPr/>
        </p:nvSpPr>
        <p:spPr>
          <a:xfrm>
            <a:off x="5412960" y="2651628"/>
            <a:ext cx="1366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Handheld Mic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AB24B7-FBDB-A1B9-EA99-913A78B8E894}"/>
              </a:ext>
            </a:extLst>
          </p:cNvPr>
          <p:cNvSpPr/>
          <p:nvPr/>
        </p:nvSpPr>
        <p:spPr>
          <a:xfrm>
            <a:off x="8529111" y="2630687"/>
            <a:ext cx="11913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ko-KR" altLang="en-US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◼</a:t>
            </a:r>
            <a:r>
              <a:rPr lang="en-US" altLang="ko-KR" sz="1200" dirty="0">
                <a:solidFill>
                  <a:schemeClr val="bg1"/>
                </a:solidFill>
                <a:latin typeface="Samsung Sharp Sans Bold"/>
                <a:ea typeface="삼성긴고딕 Regular"/>
                <a:cs typeface="Samsung Sharp Sans Regular" pitchFamily="2" charset="0"/>
              </a:rPr>
              <a:t> PPT Pointer</a:t>
            </a:r>
            <a:endParaRPr lang="ko-KR" altLang="en-US" sz="1200" dirty="0">
              <a:solidFill>
                <a:schemeClr val="bg1"/>
              </a:solidFill>
              <a:latin typeface="Samsung Sharp Sans Bold"/>
              <a:ea typeface="삼성긴고딕 Regular"/>
              <a:cs typeface="Samsung Sharp Sans Regular" pitchFamily="2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576903" y="1112710"/>
            <a:ext cx="9880585" cy="968139"/>
            <a:chOff x="3197673" y="4017351"/>
            <a:chExt cx="9283558" cy="968139"/>
          </a:xfrm>
        </p:grpSpPr>
        <p:sp>
          <p:nvSpPr>
            <p:cNvPr id="26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rgbClr val="FFFFFF"/>
                  </a:solidFill>
                  <a:ea typeface="맑은 고딕"/>
                </a:rPr>
                <a:t>Speaker Kit</a:t>
              </a:r>
            </a:p>
          </p:txBody>
        </p:sp>
        <p:sp>
          <p:nvSpPr>
            <p:cNvPr id="27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197673" y="4445490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err="1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백스테이지에서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무선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마이크와 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PPT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포인터를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전달 드릴 예정입니다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 </a:t>
              </a:r>
            </a:p>
            <a:p>
              <a:pPr marL="285750" indent="-285750" defTabSz="554389" latinLnBrk="0" hangingPunct="0">
                <a:spcBef>
                  <a:spcPts val="200"/>
                </a:spcBef>
                <a:buFontTx/>
                <a:buChar char="-"/>
                <a:defRPr/>
              </a:pP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무선마이크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사용을 원하지 않으실 경우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, Handheld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마이크 제공 예정이오니</a:t>
              </a:r>
              <a:r>
                <a:rPr lang="en-US" altLang="ko-KR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 </a:t>
              </a:r>
              <a:r>
                <a:rPr lang="ko-KR" altLang="en-US" sz="1500" kern="0" dirty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필요시 스태프에게 말씀 </a:t>
              </a:r>
              <a:r>
                <a:rPr lang="ko-KR" altLang="en-US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부탁드립니다</a:t>
              </a:r>
              <a:r>
                <a:rPr lang="en-US" altLang="ko-KR" sz="1500" kern="0" dirty="0" smtClean="0">
                  <a:solidFill>
                    <a:srgbClr val="FFFFFF"/>
                  </a:solidFill>
                  <a:latin typeface="+mn-ea"/>
                  <a:cs typeface="Samsung Sharp Sans Medium" pitchFamily="2" charset="0"/>
                </a:rPr>
                <a:t>.</a:t>
              </a:r>
              <a:endParaRPr lang="en-US" altLang="ko-KR" sz="1500" kern="0" dirty="0">
                <a:solidFill>
                  <a:srgbClr val="FFFFFF"/>
                </a:solidFill>
                <a:latin typeface="+mn-ea"/>
                <a:cs typeface="Samsung Sharp Sans Medium" pitchFamily="2" charset="0"/>
              </a:endParaRPr>
            </a:p>
          </p:txBody>
        </p:sp>
      </p:grp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1197</Words>
  <Application>Microsoft Office PowerPoint</Application>
  <PresentationFormat>와이드스크린</PresentationFormat>
  <Paragraphs>285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7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Calibri</vt:lpstr>
      <vt:lpstr>Cambria Math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182</cp:revision>
  <dcterms:created xsi:type="dcterms:W3CDTF">2024-10-02T04:29:00Z</dcterms:created>
  <dcterms:modified xsi:type="dcterms:W3CDTF">2025-06-17T06:04:15Z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